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60" r:id="rId2"/>
    <p:sldId id="261" r:id="rId3"/>
    <p:sldId id="256" r:id="rId4"/>
    <p:sldId id="257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0CCE4-F908-43F7-AE09-29F4B829123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7E9F-5D28-451B-9986-B2754EA80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73-&#1092;&#1079;.&#1088;&#1092;/zakonodatelstvo/federalnyy-zakon-ot-29-dekabrya-2012-g-no-273-fz-ob-obrazovanii-v-r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Дошкольная группа АНО СОШ «Феникс»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Детский сад 20 - Главная стра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Художественная</a:t>
            </a:r>
            <a:r>
              <a:rPr lang="ru-RU" dirty="0" smtClean="0"/>
              <a:t>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844956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речи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azbuka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1728192" cy="2232248"/>
          </a:xfrm>
        </p:spPr>
      </p:pic>
      <p:pic>
        <p:nvPicPr>
          <p:cNvPr id="25602" name="Picture 2" descr="Слушай, смотри, делай. Рабочая тетрадь 2 для детей 5-7 лет: Практическое приложение к книге 500 игр для коррекционно-развивающе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1691097" cy="2232248"/>
          </a:xfrm>
          <a:prstGeom prst="rect">
            <a:avLst/>
          </a:prstGeom>
          <a:noFill/>
        </p:spPr>
      </p:pic>
      <p:pic>
        <p:nvPicPr>
          <p:cNvPr id="25604" name="Picture 4" descr="Е.В. Колесникова &quot;От слова к звуку. Рабочая тетрадь для детей - Купить учеб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6"/>
            <a:ext cx="1674186" cy="2232248"/>
          </a:xfrm>
          <a:prstGeom prst="rect">
            <a:avLst/>
          </a:prstGeom>
          <a:noFill/>
        </p:spPr>
      </p:pic>
      <p:pic>
        <p:nvPicPr>
          <p:cNvPr id="25606" name="Picture 6" descr="Торговый дом &quot;Абрис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412776"/>
            <a:ext cx="1728192" cy="2251518"/>
          </a:xfrm>
          <a:prstGeom prst="rect">
            <a:avLst/>
          </a:prstGeom>
          <a:noFill/>
        </p:spPr>
      </p:pic>
      <p:pic>
        <p:nvPicPr>
          <p:cNvPr id="25608" name="Picture 8" descr="Слушай, смотри, делай!-1: Рабочая тетрадь для детей 3-5 лет 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33056"/>
            <a:ext cx="1707651" cy="2194332"/>
          </a:xfrm>
          <a:prstGeom prst="rect">
            <a:avLst/>
          </a:prstGeom>
          <a:noFill/>
        </p:spPr>
      </p:pic>
      <p:pic>
        <p:nvPicPr>
          <p:cNvPr id="25610" name="Picture 10" descr="Купить От А до Я. Рабочая тетрадь для детей 5-6 лет, Е. В. Колесников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412776"/>
            <a:ext cx="1711425" cy="2230907"/>
          </a:xfrm>
          <a:prstGeom prst="rect">
            <a:avLst/>
          </a:prstGeom>
          <a:noFill/>
        </p:spPr>
      </p:pic>
      <p:pic>
        <p:nvPicPr>
          <p:cNvPr id="25612" name="Picture 12" descr="Ну ка буква отзовись Рабочая тетрадь для детей 5 7 лет , автор Колесникова Е.В. скачать Готовим руку к письму. Пропис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412776"/>
            <a:ext cx="1752945" cy="2243771"/>
          </a:xfrm>
          <a:prstGeom prst="rect">
            <a:avLst/>
          </a:prstGeom>
          <a:noFill/>
        </p:spPr>
      </p:pic>
      <p:pic>
        <p:nvPicPr>
          <p:cNvPr id="25614" name="Picture 14" descr="Елена Колесникова - Раз - словечко, два - словечко: Рабочая тетрадь для детей 3-4 лет обложка книги"/>
          <p:cNvPicPr>
            <a:picLocks noChangeAspect="1" noChangeArrowheads="1"/>
          </p:cNvPicPr>
          <p:nvPr/>
        </p:nvPicPr>
        <p:blipFill>
          <a:blip r:embed="rId9" cstate="print"/>
          <a:srcRect t="6670" b="6613"/>
          <a:stretch>
            <a:fillRect/>
          </a:stretch>
        </p:blipFill>
        <p:spPr bwMode="auto">
          <a:xfrm>
            <a:off x="7164288" y="3933056"/>
            <a:ext cx="1665653" cy="2232248"/>
          </a:xfrm>
          <a:prstGeom prst="rect">
            <a:avLst/>
          </a:prstGeom>
          <a:noFill/>
        </p:spPr>
      </p:pic>
      <p:pic>
        <p:nvPicPr>
          <p:cNvPr id="25616" name="Picture 16" descr="http://img2.labirint.ru/books30/293890/bi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789040"/>
            <a:ext cx="208823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8" name="Picture 24" descr="Учебно-методическая литература Umli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77072"/>
            <a:ext cx="1728192" cy="24903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Художественно-эстетическое и физическое развитие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Книга: Формируем навыки чтения, Цуканова С.П., Бетц Л.Л. , 375 руб , издательство Гном и Д , доставка, почтой, купить - КомБук (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7"/>
            <a:ext cx="1728192" cy="2462675"/>
          </a:xfrm>
          <a:prstGeom prst="rect">
            <a:avLst/>
          </a:prstGeom>
          <a:noFill/>
        </p:spPr>
      </p:pic>
      <p:pic>
        <p:nvPicPr>
          <p:cNvPr id="26628" name="Picture 4" descr="MsBook - Изобразительная деятельность в детском саду. Средняя групп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1705912" cy="2470162"/>
          </a:xfrm>
          <a:prstGeom prst="rect">
            <a:avLst/>
          </a:prstGeom>
          <a:noFill/>
        </p:spPr>
      </p:pic>
      <p:pic>
        <p:nvPicPr>
          <p:cNvPr id="4" name="Содержимое 3" descr="изо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1340768"/>
            <a:ext cx="1736364" cy="2448272"/>
          </a:xfrm>
        </p:spPr>
      </p:pic>
      <p:pic>
        <p:nvPicPr>
          <p:cNvPr id="26638" name="Picture 14" descr="http://msbook.ru/pictures/covers/978-5-43150-468-6.jpg?27.08.14.06.57.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340768"/>
            <a:ext cx="1745346" cy="2520280"/>
          </a:xfrm>
          <a:prstGeom prst="rect">
            <a:avLst/>
          </a:prstGeom>
          <a:noFill/>
        </p:spPr>
      </p:pic>
      <p:pic>
        <p:nvPicPr>
          <p:cNvPr id="26636" name="Picture 12" descr="http://msbook.ru/pictures/covers/978-5-43150-469-3.jpg?27.08.14.06.57.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1340768"/>
            <a:ext cx="1745346" cy="2520280"/>
          </a:xfrm>
          <a:prstGeom prst="rect">
            <a:avLst/>
          </a:prstGeom>
          <a:noFill/>
        </p:spPr>
      </p:pic>
      <p:pic>
        <p:nvPicPr>
          <p:cNvPr id="26634" name="Picture 10" descr="http://msbook.ru/pictures/covers/978-5-43150-470-9.jpg?27.08.14.06.57.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340768"/>
            <a:ext cx="1750194" cy="2520280"/>
          </a:xfrm>
          <a:prstGeom prst="rect">
            <a:avLst/>
          </a:prstGeom>
          <a:noFill/>
        </p:spPr>
      </p:pic>
      <p:pic>
        <p:nvPicPr>
          <p:cNvPr id="26640" name="Picture 16" descr="Наименование учебного заведния - Комплекс программ используемых для работы с детьм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340768"/>
            <a:ext cx="1715669" cy="2592288"/>
          </a:xfrm>
          <a:prstGeom prst="rect">
            <a:avLst/>
          </a:prstGeom>
          <a:noFill/>
        </p:spPr>
      </p:pic>
      <p:pic>
        <p:nvPicPr>
          <p:cNvPr id="26644" name="Picture 20" descr="Книга: Формируем навыки чтения, Цуканова С.П., Бетц Л.Л. , 375 руб , издательство Гном и Д , доставка, почтой, купить - КомБук (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4077072"/>
            <a:ext cx="1760984" cy="2482988"/>
          </a:xfrm>
          <a:prstGeom prst="rect">
            <a:avLst/>
          </a:prstGeom>
          <a:noFill/>
        </p:spPr>
      </p:pic>
      <p:pic>
        <p:nvPicPr>
          <p:cNvPr id="26646" name="Picture 22" descr="Книга: Формируем навыки чтения, Цуканова С.П., Бетц Л.Л. , 375 руб , издательство Гном и Д , доставка, почтой, купить - КомБук (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4077072"/>
            <a:ext cx="1739156" cy="2495689"/>
          </a:xfrm>
          <a:prstGeom prst="rect">
            <a:avLst/>
          </a:prstGeom>
          <a:noFill/>
        </p:spPr>
      </p:pic>
      <p:pic>
        <p:nvPicPr>
          <p:cNvPr id="26642" name="Picture 18" descr="Книга: Формируем навыки чтения, Цуканова С.П., Бетц Л.Л. , 375 руб , издательство Гном и Д , доставка, почтой, купить - КомБук (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4077072"/>
            <a:ext cx="1760984" cy="2509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Примерный распорядок дня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4700"/>
          <a:ext cx="9144000" cy="633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477"/>
                <a:gridCol w="4434523"/>
              </a:tblGrid>
              <a:tr h="3984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</a:rPr>
                        <a:t>Режимные моменты</a:t>
                      </a:r>
                      <a:endParaRPr lang="ru-RU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</a:rPr>
                        <a:t>время</a:t>
                      </a:r>
                      <a:endParaRPr lang="ru-RU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Приход, самостоятельная деятельность, зарядка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8.00-8.30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завтраку,</a:t>
                      </a:r>
                      <a:r>
                        <a:rPr lang="ru-RU" sz="1400" baseline="0" dirty="0" smtClean="0"/>
                        <a:t> завтрак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8.30-9.00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Самостоятельная и организованная детская деятельность, занятия со специалистами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9.00-11.00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Второй</a:t>
                      </a:r>
                      <a:r>
                        <a:rPr lang="ru-RU" sz="1400" baseline="0" dirty="0" smtClean="0"/>
                        <a:t> завтрак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10.00-10.10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прогулке,</a:t>
                      </a:r>
                      <a:r>
                        <a:rPr lang="ru-RU" sz="1400" baseline="0" dirty="0" smtClean="0"/>
                        <a:t> прогулка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11.00-12.30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Возвращение с прогулки, самостоятельная</a:t>
                      </a:r>
                      <a:r>
                        <a:rPr lang="ru-RU" sz="1400" baseline="0" dirty="0" smtClean="0"/>
                        <a:t> деятельность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12.30-12.45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обеду, обед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12.45-13.15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ко сну, сон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13.15-15.00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Постепенный подъем, самостоятельная деятельность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15.00-15.25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Полдник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15.25-15.50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Игры, самостоятельная и организованная детская деятельность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15.50-16.50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прогулке, прогулка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16.50-18.15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Возвращение с прогулки,</a:t>
                      </a:r>
                      <a:r>
                        <a:rPr lang="ru-RU" sz="1400" baseline="0" dirty="0" smtClean="0"/>
                        <a:t> подготовка к ужину, у</a:t>
                      </a:r>
                      <a:r>
                        <a:rPr lang="ru-RU" sz="1400" dirty="0" smtClean="0"/>
                        <a:t>жин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18.15-18.30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Самостоятельная деятельность, уход домой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18.30-19.00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Режим двигательной активности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51" t="15371" r="20362" b="12437"/>
          <a:stretch>
            <a:fillRect/>
          </a:stretch>
        </p:blipFill>
        <p:spPr bwMode="auto">
          <a:xfrm>
            <a:off x="1907704" y="1124744"/>
            <a:ext cx="5040560" cy="562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Планирование образовательной деятельности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7857" t="30062" r="59868" b="28590"/>
          <a:stretch>
            <a:fillRect/>
          </a:stretch>
        </p:blipFill>
        <p:spPr bwMode="auto">
          <a:xfrm>
            <a:off x="1928794" y="1428736"/>
            <a:ext cx="1816160" cy="48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55583" t="30062" r="20469" b="28590"/>
          <a:stretch>
            <a:fillRect/>
          </a:stretch>
        </p:blipFill>
        <p:spPr bwMode="auto">
          <a:xfrm>
            <a:off x="3714744" y="1428736"/>
            <a:ext cx="3543211" cy="48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</a:t>
            </a:r>
            <a:r>
              <a:rPr lang="ru-RU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156486_html_m161951a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84776" cy="5238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770" t="11667" r="32813" b="7500"/>
          <a:stretch>
            <a:fillRect/>
          </a:stretch>
        </p:blipFill>
        <p:spPr bwMode="auto">
          <a:xfrm>
            <a:off x="4427984" y="26064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fgt.jpg"/>
          <p:cNvPicPr>
            <a:picLocks noChangeAspect="1"/>
          </p:cNvPicPr>
          <p:nvPr/>
        </p:nvPicPr>
        <p:blipFill>
          <a:blip r:embed="rId4" cstate="print"/>
          <a:srcRect r="4769"/>
          <a:stretch>
            <a:fillRect/>
          </a:stretch>
        </p:blipFill>
        <p:spPr>
          <a:xfrm>
            <a:off x="323528" y="1700808"/>
            <a:ext cx="3799269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54868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2016-2017 учебный год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618" t="26560" r="21340" b="18001"/>
          <a:stretch>
            <a:fillRect/>
          </a:stretch>
        </p:blipFill>
        <p:spPr bwMode="auto">
          <a:xfrm>
            <a:off x="179512" y="2204864"/>
            <a:ext cx="87849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Образовательные программы дошкольного образования направлены на разностороннее развитие детей дошкольного возраста с учетом их возрастных и индивидуальных особенностей, в том числе на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образования…</a:t>
            </a:r>
            <a:r>
              <a:rPr lang="ru-RU" sz="1600" dirty="0" smtClean="0">
                <a:hlinkClick r:id="rId3"/>
              </a:rPr>
              <a:t> </a:t>
            </a:r>
          </a:p>
          <a:p>
            <a:r>
              <a:rPr lang="ru-RU" sz="1600" dirty="0" smtClean="0">
                <a:hlinkClick r:id="rId3"/>
              </a:rPr>
              <a:t>ч. 2 ст. 64</a:t>
            </a:r>
            <a:r>
              <a:rPr lang="ru-RU" sz="1600" dirty="0" smtClean="0"/>
              <a:t> Федерального закона «Об образовании в Российской Федерации»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Авторы программы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25" t="9604" r="17697" b="15619"/>
          <a:stretch>
            <a:fillRect/>
          </a:stretch>
        </p:blipFill>
        <p:spPr bwMode="auto">
          <a:xfrm>
            <a:off x="683568" y="1556792"/>
            <a:ext cx="78488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Названия возрастных периодов в Программе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25" t="33469" r="17834" b="14028"/>
          <a:stretch>
            <a:fillRect/>
          </a:stretch>
        </p:blipFill>
        <p:spPr bwMode="auto">
          <a:xfrm>
            <a:off x="179512" y="1772816"/>
            <a:ext cx="8734205" cy="4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3779912" y="1916832"/>
            <a:ext cx="1944216" cy="187220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372200" y="3284984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91880" y="4077072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2636912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3933056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5652120" y="476672"/>
            <a:ext cx="1944216" cy="187220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91880" y="4725144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0" y="0"/>
            <a:ext cx="7115196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980728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683568" y="321297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611560" y="378904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5" name="Выноска со стрелкой вправо 54"/>
          <p:cNvSpPr/>
          <p:nvPr/>
        </p:nvSpPr>
        <p:spPr>
          <a:xfrm rot="16200000">
            <a:off x="6660232" y="4437112"/>
            <a:ext cx="1440160" cy="302433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sz="1400" dirty="0" smtClean="0">
                <a:solidFill>
                  <a:schemeClr val="tx1"/>
                </a:solidFill>
              </a:rPr>
              <a:t>ФЭМП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-ознакомление с миром природы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-ознакомление с предметным и социальным окружением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6" name="Выноска со стрелкой вправо 55"/>
          <p:cNvSpPr/>
          <p:nvPr/>
        </p:nvSpPr>
        <p:spPr>
          <a:xfrm>
            <a:off x="1547664" y="2276872"/>
            <a:ext cx="2160240" cy="7920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-развитие речи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-худ. </a:t>
            </a:r>
            <a:r>
              <a:rPr lang="ru-RU" sz="1400" dirty="0" err="1" smtClean="0">
                <a:solidFill>
                  <a:schemeClr val="tx1"/>
                </a:solidFill>
              </a:rPr>
              <a:t>лит-ра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7" name="Выноска со стрелкой вправо 56"/>
          <p:cNvSpPr/>
          <p:nvPr/>
        </p:nvSpPr>
        <p:spPr>
          <a:xfrm rot="16200000">
            <a:off x="4103948" y="5049180"/>
            <a:ext cx="720080" cy="26642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Физическая культура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8" name="Выноска со стрелкой вправо 57"/>
          <p:cNvSpPr/>
          <p:nvPr/>
        </p:nvSpPr>
        <p:spPr>
          <a:xfrm>
            <a:off x="899592" y="764704"/>
            <a:ext cx="4608512" cy="108012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-социализация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</a:t>
            </a:r>
            <a:r>
              <a:rPr lang="ru-RU" sz="1400" dirty="0" err="1" smtClean="0">
                <a:solidFill>
                  <a:schemeClr val="tx1"/>
                </a:solidFill>
              </a:rPr>
              <a:t>патриотич</a:t>
            </a:r>
            <a:r>
              <a:rPr lang="ru-RU" sz="1400" dirty="0" smtClean="0">
                <a:solidFill>
                  <a:schemeClr val="tx1"/>
                </a:solidFill>
              </a:rPr>
              <a:t>. воспитание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</a:t>
            </a:r>
            <a:r>
              <a:rPr lang="ru-RU" sz="1400" dirty="0" err="1" smtClean="0">
                <a:solidFill>
                  <a:schemeClr val="tx1"/>
                </a:solidFill>
              </a:rPr>
              <a:t>сомообслуживание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-безопасность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9" name="Выноска со стрелкой вправо 58"/>
          <p:cNvSpPr/>
          <p:nvPr/>
        </p:nvSpPr>
        <p:spPr>
          <a:xfrm rot="16200000">
            <a:off x="827584" y="4437112"/>
            <a:ext cx="1512168" cy="295232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buFontTx/>
              <a:buChar char="-"/>
            </a:pPr>
            <a:r>
              <a:rPr lang="ru-RU" sz="1400" dirty="0" err="1" smtClean="0">
                <a:solidFill>
                  <a:schemeClr val="tx1"/>
                </a:solidFill>
              </a:rPr>
              <a:t>Изодеятельность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(рисование, лепка, аппликация)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-конструирование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-музыка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39" grpId="0"/>
      <p:bldP spid="2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Социально-коммуникативное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разввитие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бу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1800200" cy="2591592"/>
          </a:xfrm>
        </p:spPr>
      </p:pic>
      <p:pic>
        <p:nvPicPr>
          <p:cNvPr id="18434" name="Picture 2" descr="http://www.combook.ru/pictures/4/5/0_1077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12776"/>
            <a:ext cx="1819148" cy="2592288"/>
          </a:xfrm>
          <a:prstGeom prst="rect">
            <a:avLst/>
          </a:prstGeom>
          <a:noFill/>
        </p:spPr>
      </p:pic>
      <p:pic>
        <p:nvPicPr>
          <p:cNvPr id="18436" name="Picture 4" descr="http://www.combook.ru/pictures/10346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12776"/>
            <a:ext cx="1787785" cy="2592288"/>
          </a:xfrm>
          <a:prstGeom prst="rect">
            <a:avLst/>
          </a:prstGeom>
          <a:noFill/>
        </p:spPr>
      </p:pic>
      <p:pic>
        <p:nvPicPr>
          <p:cNvPr id="18438" name="Picture 6" descr="http://img1.labirint.ru/books5/44847/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1600692" cy="2473797"/>
          </a:xfrm>
          <a:prstGeom prst="rect">
            <a:avLst/>
          </a:prstGeom>
          <a:noFill/>
        </p:spPr>
      </p:pic>
      <p:pic>
        <p:nvPicPr>
          <p:cNvPr id="18440" name="Picture 8" descr="http://img1.labirint.ru/books11/100365/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7" y="4221086"/>
            <a:ext cx="1584176" cy="24482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08104" y="6381328"/>
            <a:ext cx="113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Тетрадь 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6381328"/>
            <a:ext cx="113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Тетрадь 4</a:t>
            </a:r>
            <a:endParaRPr lang="ru-RU" dirty="0"/>
          </a:p>
        </p:txBody>
      </p:sp>
      <p:pic>
        <p:nvPicPr>
          <p:cNvPr id="18442" name="Picture 10" descr="http://www.detstvo-press.ru/files/big/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221088"/>
            <a:ext cx="1728192" cy="2486526"/>
          </a:xfrm>
          <a:prstGeom prst="rect">
            <a:avLst/>
          </a:prstGeom>
          <a:noFill/>
        </p:spPr>
      </p:pic>
      <p:pic>
        <p:nvPicPr>
          <p:cNvPr id="18444" name="Picture 12" descr="http://www.detstvo-press.ru/files/big/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221088"/>
            <a:ext cx="1656184" cy="24904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51720" y="6381328"/>
            <a:ext cx="113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Тетрадь 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6381328"/>
            <a:ext cx="112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Тетрадь 2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ФЭМП </a:t>
            </a: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(формирование элементарных математических представлений)</a:t>
            </a:r>
            <a:endParaRPr lang="ru-RU" sz="27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ФЭМ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1512168" cy="2336300"/>
          </a:xfrm>
        </p:spPr>
      </p:pic>
      <p:pic>
        <p:nvPicPr>
          <p:cNvPr id="22530" name="Picture 2" descr="http://www.booksiti.net.ru/books/23436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1778528" cy="2304256"/>
          </a:xfrm>
          <a:prstGeom prst="rect">
            <a:avLst/>
          </a:prstGeom>
          <a:noFill/>
        </p:spPr>
      </p:pic>
      <p:pic>
        <p:nvPicPr>
          <p:cNvPr id="22532" name="Picture 4" descr="http://img1.labirint.ru/books29/289303/big.jpg"/>
          <p:cNvPicPr>
            <a:picLocks noChangeAspect="1" noChangeArrowheads="1"/>
          </p:cNvPicPr>
          <p:nvPr/>
        </p:nvPicPr>
        <p:blipFill>
          <a:blip r:embed="rId4" cstate="print"/>
          <a:srcRect t="8894" b="8837"/>
          <a:stretch>
            <a:fillRect/>
          </a:stretch>
        </p:blipFill>
        <p:spPr bwMode="auto">
          <a:xfrm>
            <a:off x="5364088" y="1052736"/>
            <a:ext cx="1812324" cy="2304256"/>
          </a:xfrm>
          <a:prstGeom prst="rect">
            <a:avLst/>
          </a:prstGeom>
          <a:noFill/>
        </p:spPr>
      </p:pic>
      <p:pic>
        <p:nvPicPr>
          <p:cNvPr id="22534" name="Picture 6" descr="http://www.knigi-o.com/images/4284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052736"/>
            <a:ext cx="1800200" cy="2304256"/>
          </a:xfrm>
          <a:prstGeom prst="rect">
            <a:avLst/>
          </a:prstGeom>
          <a:noFill/>
        </p:spPr>
      </p:pic>
      <p:pic>
        <p:nvPicPr>
          <p:cNvPr id="22536" name="Picture 8" descr="http://mmedia.ozon.ru/multimedia/books_covers/10032582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052736"/>
            <a:ext cx="1790736" cy="2304256"/>
          </a:xfrm>
          <a:prstGeom prst="rect">
            <a:avLst/>
          </a:prstGeom>
          <a:noFill/>
        </p:spPr>
      </p:pic>
      <p:pic>
        <p:nvPicPr>
          <p:cNvPr id="22538" name="Picture 10" descr="http://img1.labirint.ru/books23/221673/big.jpg"/>
          <p:cNvPicPr>
            <a:picLocks noChangeAspect="1" noChangeArrowheads="1"/>
          </p:cNvPicPr>
          <p:nvPr/>
        </p:nvPicPr>
        <p:blipFill>
          <a:blip r:embed="rId7" cstate="print"/>
          <a:srcRect t="27470" b="28060"/>
          <a:stretch>
            <a:fillRect/>
          </a:stretch>
        </p:blipFill>
        <p:spPr bwMode="auto">
          <a:xfrm>
            <a:off x="107504" y="3429000"/>
            <a:ext cx="2409826" cy="1584176"/>
          </a:xfrm>
          <a:prstGeom prst="rect">
            <a:avLst/>
          </a:prstGeom>
          <a:noFill/>
        </p:spPr>
      </p:pic>
      <p:pic>
        <p:nvPicPr>
          <p:cNvPr id="22540" name="Picture 12" descr="http://img2.labirint.ru/books15/147986/big.jpg"/>
          <p:cNvPicPr>
            <a:picLocks noChangeAspect="1" noChangeArrowheads="1"/>
          </p:cNvPicPr>
          <p:nvPr/>
        </p:nvPicPr>
        <p:blipFill>
          <a:blip r:embed="rId8" cstate="print"/>
          <a:srcRect t="29373" b="30661"/>
          <a:stretch>
            <a:fillRect/>
          </a:stretch>
        </p:blipFill>
        <p:spPr bwMode="auto">
          <a:xfrm>
            <a:off x="971600" y="4077072"/>
            <a:ext cx="2448272" cy="1512168"/>
          </a:xfrm>
          <a:prstGeom prst="rect">
            <a:avLst/>
          </a:prstGeom>
          <a:noFill/>
        </p:spPr>
      </p:pic>
      <p:pic>
        <p:nvPicPr>
          <p:cNvPr id="22542" name="Picture 14" descr="http://img1.labirint.ru/books13/122203/big.jpg"/>
          <p:cNvPicPr>
            <a:picLocks noChangeAspect="1" noChangeArrowheads="1"/>
          </p:cNvPicPr>
          <p:nvPr/>
        </p:nvPicPr>
        <p:blipFill>
          <a:blip r:embed="rId9" cstate="print"/>
          <a:srcRect t="28712" b="28654"/>
          <a:stretch>
            <a:fillRect/>
          </a:stretch>
        </p:blipFill>
        <p:spPr bwMode="auto">
          <a:xfrm>
            <a:off x="2195736" y="4653136"/>
            <a:ext cx="2295071" cy="1512168"/>
          </a:xfrm>
          <a:prstGeom prst="rect">
            <a:avLst/>
          </a:prstGeom>
          <a:noFill/>
        </p:spPr>
      </p:pic>
      <p:pic>
        <p:nvPicPr>
          <p:cNvPr id="22544" name="Picture 16" descr="http://auto.ur.ru/img/books_covers/100383734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573016"/>
            <a:ext cx="1631804" cy="2088232"/>
          </a:xfrm>
          <a:prstGeom prst="rect">
            <a:avLst/>
          </a:prstGeom>
          <a:noFill/>
        </p:spPr>
      </p:pic>
      <p:pic>
        <p:nvPicPr>
          <p:cNvPr id="22546" name="Picture 18" descr="http://img1.labirint.ru/books11/109279/big.jpg"/>
          <p:cNvPicPr>
            <a:picLocks noChangeAspect="1" noChangeArrowheads="1"/>
          </p:cNvPicPr>
          <p:nvPr/>
        </p:nvPicPr>
        <p:blipFill>
          <a:blip r:embed="rId11" cstate="print"/>
          <a:srcRect t="28113" b="28848"/>
          <a:stretch>
            <a:fillRect/>
          </a:stretch>
        </p:blipFill>
        <p:spPr bwMode="auto">
          <a:xfrm>
            <a:off x="3275856" y="5229200"/>
            <a:ext cx="2232248" cy="1484784"/>
          </a:xfrm>
          <a:prstGeom prst="rect">
            <a:avLst/>
          </a:prstGeom>
          <a:noFill/>
        </p:spPr>
      </p:pic>
      <p:pic>
        <p:nvPicPr>
          <p:cNvPr id="22548" name="Picture 20" descr="http://auto.ur.ru/img/books_covers/10031962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4437112"/>
            <a:ext cx="170288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Ознакомление с миром природы и с предметным и социальным окружением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Соломенни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39" b="4174"/>
          <a:stretch>
            <a:fillRect/>
          </a:stretch>
        </p:blipFill>
        <p:spPr>
          <a:xfrm>
            <a:off x="899592" y="3933056"/>
            <a:ext cx="1944216" cy="2805996"/>
          </a:xfrm>
        </p:spPr>
      </p:pic>
      <p:pic>
        <p:nvPicPr>
          <p:cNvPr id="23554" name="Picture 2" descr="http://img2.labirint.ru/books45/443206/big.jpg"/>
          <p:cNvPicPr>
            <a:picLocks noChangeAspect="1" noChangeArrowheads="1"/>
          </p:cNvPicPr>
          <p:nvPr/>
        </p:nvPicPr>
        <p:blipFill>
          <a:blip r:embed="rId3" cstate="print"/>
          <a:srcRect t="4446" b="4390"/>
          <a:stretch>
            <a:fillRect/>
          </a:stretch>
        </p:blipFill>
        <p:spPr bwMode="auto">
          <a:xfrm>
            <a:off x="323528" y="1196752"/>
            <a:ext cx="1993280" cy="2808312"/>
          </a:xfrm>
          <a:prstGeom prst="rect">
            <a:avLst/>
          </a:prstGeom>
          <a:noFill/>
        </p:spPr>
      </p:pic>
      <p:pic>
        <p:nvPicPr>
          <p:cNvPr id="23556" name="Picture 4" descr="http://img2.labirint.ru/books45/443208/big.jpg"/>
          <p:cNvPicPr>
            <a:picLocks noChangeAspect="1" noChangeArrowheads="1"/>
          </p:cNvPicPr>
          <p:nvPr/>
        </p:nvPicPr>
        <p:blipFill>
          <a:blip r:embed="rId4" cstate="print"/>
          <a:srcRect t="4446" b="4389"/>
          <a:stretch>
            <a:fillRect/>
          </a:stretch>
        </p:blipFill>
        <p:spPr bwMode="auto">
          <a:xfrm>
            <a:off x="755576" y="1196752"/>
            <a:ext cx="1986012" cy="2798072"/>
          </a:xfrm>
          <a:prstGeom prst="rect">
            <a:avLst/>
          </a:prstGeom>
          <a:noFill/>
        </p:spPr>
      </p:pic>
      <p:pic>
        <p:nvPicPr>
          <p:cNvPr id="23558" name="Picture 6" descr="http://img1.labirint.ru/books45/443209/big.jpg"/>
          <p:cNvPicPr>
            <a:picLocks noChangeAspect="1" noChangeArrowheads="1"/>
          </p:cNvPicPr>
          <p:nvPr/>
        </p:nvPicPr>
        <p:blipFill>
          <a:blip r:embed="rId5" cstate="print"/>
          <a:srcRect t="4446" b="4390"/>
          <a:stretch>
            <a:fillRect/>
          </a:stretch>
        </p:blipFill>
        <p:spPr bwMode="auto">
          <a:xfrm>
            <a:off x="1259632" y="1196752"/>
            <a:ext cx="1993281" cy="2808312"/>
          </a:xfrm>
          <a:prstGeom prst="rect">
            <a:avLst/>
          </a:prstGeom>
          <a:noFill/>
        </p:spPr>
      </p:pic>
      <p:pic>
        <p:nvPicPr>
          <p:cNvPr id="23560" name="Picture 8" descr="http://img1.labirint.ru/books45/443207/big.jpg"/>
          <p:cNvPicPr>
            <a:picLocks noChangeAspect="1" noChangeArrowheads="1"/>
          </p:cNvPicPr>
          <p:nvPr/>
        </p:nvPicPr>
        <p:blipFill>
          <a:blip r:embed="rId6" cstate="print"/>
          <a:srcRect t="4447" b="4390"/>
          <a:stretch>
            <a:fillRect/>
          </a:stretch>
        </p:blipFill>
        <p:spPr bwMode="auto">
          <a:xfrm>
            <a:off x="1763688" y="1196752"/>
            <a:ext cx="1993280" cy="2808312"/>
          </a:xfrm>
          <a:prstGeom prst="rect">
            <a:avLst/>
          </a:prstGeom>
          <a:noFill/>
        </p:spPr>
      </p:pic>
      <p:pic>
        <p:nvPicPr>
          <p:cNvPr id="23562" name="Picture 10" descr="О В Дыбина Я узнаю мир Рабочая тетрадь дошкольника 4-5 лет - цена 36 р Дошкольная литератур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412776"/>
            <a:ext cx="1920952" cy="2448272"/>
          </a:xfrm>
          <a:prstGeom prst="rect">
            <a:avLst/>
          </a:prstGeom>
          <a:noFill/>
        </p:spPr>
      </p:pic>
      <p:pic>
        <p:nvPicPr>
          <p:cNvPr id="23564" name="Picture 12" descr="Купить книгу &quot;Я узнаю мир. Рабочая тетрадь дошкольника. 5-6 лет&quot; Дыбина О.В. 978-5-9949-0009-3 или заказать с доставкой на дом 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077072"/>
            <a:ext cx="1911936" cy="2520280"/>
          </a:xfrm>
          <a:prstGeom prst="rect">
            <a:avLst/>
          </a:prstGeom>
          <a:noFill/>
        </p:spPr>
      </p:pic>
      <p:pic>
        <p:nvPicPr>
          <p:cNvPr id="23568" name="Picture 16" descr="Сфера - Издательство Альфа-книг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077072"/>
            <a:ext cx="1961256" cy="2510408"/>
          </a:xfrm>
          <a:prstGeom prst="rect">
            <a:avLst/>
          </a:prstGeom>
          <a:noFill/>
        </p:spPr>
      </p:pic>
      <p:pic>
        <p:nvPicPr>
          <p:cNvPr id="23570" name="Picture 18" descr="Книги автора Дыбина О.В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1412776"/>
            <a:ext cx="189566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409</TotalTime>
  <Words>272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Дошкольная группа АНО СОШ «Феникс»</vt:lpstr>
      <vt:lpstr>Слайд 2</vt:lpstr>
      <vt:lpstr>2016-2017 учебный год</vt:lpstr>
      <vt:lpstr>Авторы программы</vt:lpstr>
      <vt:lpstr>Названия возрастных периодов в Программе</vt:lpstr>
      <vt:lpstr>Слайд 6</vt:lpstr>
      <vt:lpstr>Социально-коммуникативное разввитие</vt:lpstr>
      <vt:lpstr>ФЭМП (формирование элементарных математических представлений)</vt:lpstr>
      <vt:lpstr>Ознакомление с миром природы и с предметным и социальным окружением</vt:lpstr>
      <vt:lpstr>Художественная литература</vt:lpstr>
      <vt:lpstr>Развитие речи</vt:lpstr>
      <vt:lpstr>Художественно-эстетическое и физическое развитие</vt:lpstr>
      <vt:lpstr>              Примерный распорядок дня</vt:lpstr>
      <vt:lpstr>           Режим двигательной активности</vt:lpstr>
      <vt:lpstr>Планирование образовательной деятельности</vt:lpstr>
      <vt:lpstr>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Дошкольная группа АНО СОШ «Феникс»</dc:title>
  <dc:creator>Солдатова</dc:creator>
  <cp:lastModifiedBy>Admin</cp:lastModifiedBy>
  <cp:revision>55</cp:revision>
  <dcterms:created xsi:type="dcterms:W3CDTF">2014-08-27T06:13:31Z</dcterms:created>
  <dcterms:modified xsi:type="dcterms:W3CDTF">2016-11-21T06:25:41Z</dcterms:modified>
</cp:coreProperties>
</file>