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96" y="-5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261216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261216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94796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1947960" y="36817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09480" y="36817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261216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261216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Рисунок 33"/>
          <p:cNvPicPr/>
          <p:nvPr/>
        </p:nvPicPr>
        <p:blipFill>
          <a:blip r:embed="rId2"/>
          <a:stretch>
            <a:fillRect/>
          </a:stretch>
        </p:blipFill>
        <p:spPr>
          <a:xfrm>
            <a:off x="609480" y="2550240"/>
            <a:ext cx="2612160" cy="2084040"/>
          </a:xfrm>
          <a:prstGeom prst="rect">
            <a:avLst/>
          </a:prstGeom>
          <a:ln>
            <a:noFill/>
          </a:ln>
        </p:spPr>
      </p:pic>
      <p:pic>
        <p:nvPicPr>
          <p:cNvPr id="35" name="Рисунок 34"/>
          <p:cNvPicPr/>
          <p:nvPr/>
        </p:nvPicPr>
        <p:blipFill>
          <a:blip r:embed="rId2"/>
          <a:stretch>
            <a:fillRect/>
          </a:stretch>
        </p:blipFill>
        <p:spPr>
          <a:xfrm>
            <a:off x="609480" y="2550240"/>
            <a:ext cx="2612160" cy="2084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2612160" cy="3976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261216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27440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1947960" y="1604520"/>
            <a:ext cx="127440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2560" cy="11067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1947960" y="1604520"/>
            <a:ext cx="127440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2612160" cy="3976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27440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194796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1947960" y="36817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194796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1720"/>
            <a:ext cx="261216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261216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261216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194796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1947960" y="36817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609480" y="36817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261216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261216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0" name="Рисунок 69"/>
          <p:cNvPicPr/>
          <p:nvPr/>
        </p:nvPicPr>
        <p:blipFill>
          <a:blip r:embed="rId2"/>
          <a:stretch>
            <a:fillRect/>
          </a:stretch>
        </p:blipFill>
        <p:spPr>
          <a:xfrm>
            <a:off x="609480" y="2550240"/>
            <a:ext cx="2612160" cy="2084040"/>
          </a:xfrm>
          <a:prstGeom prst="rect">
            <a:avLst/>
          </a:prstGeom>
          <a:ln>
            <a:noFill/>
          </a:ln>
        </p:spPr>
      </p:pic>
      <p:pic>
        <p:nvPicPr>
          <p:cNvPr id="71" name="Рисунок 70"/>
          <p:cNvPicPr/>
          <p:nvPr/>
        </p:nvPicPr>
        <p:blipFill>
          <a:blip r:embed="rId2"/>
          <a:stretch>
            <a:fillRect/>
          </a:stretch>
        </p:blipFill>
        <p:spPr>
          <a:xfrm>
            <a:off x="609480" y="2550240"/>
            <a:ext cx="2612160" cy="2084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2612160" cy="3976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261216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27440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1947960" y="1604520"/>
            <a:ext cx="127440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261216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2560" cy="11067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1947960" y="1604520"/>
            <a:ext cx="127440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27440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194796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1947960" y="36817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194796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09480" y="3681720"/>
            <a:ext cx="261216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261216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261216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194796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1947960" y="36817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3" name="PlaceHolder 5"/>
          <p:cNvSpPr>
            <a:spLocks noGrp="1"/>
          </p:cNvSpPr>
          <p:nvPr>
            <p:ph type="body"/>
          </p:nvPr>
        </p:nvSpPr>
        <p:spPr>
          <a:xfrm>
            <a:off x="609480" y="36817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261216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261216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07" name="Рисунок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609480" y="2550240"/>
            <a:ext cx="2612160" cy="2084040"/>
          </a:xfrm>
          <a:prstGeom prst="rect">
            <a:avLst/>
          </a:prstGeom>
          <a:ln>
            <a:noFill/>
          </a:ln>
        </p:spPr>
      </p:pic>
      <p:pic>
        <p:nvPicPr>
          <p:cNvPr id="108" name="Рисунок 107"/>
          <p:cNvPicPr/>
          <p:nvPr/>
        </p:nvPicPr>
        <p:blipFill>
          <a:blip r:embed="rId2"/>
          <a:stretch>
            <a:fillRect/>
          </a:stretch>
        </p:blipFill>
        <p:spPr>
          <a:xfrm>
            <a:off x="609480" y="2550240"/>
            <a:ext cx="2612160" cy="2084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2612160" cy="3976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261216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27440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1947960" y="1604520"/>
            <a:ext cx="127440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27440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1947960" y="1604520"/>
            <a:ext cx="127440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2560" cy="11067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1947960" y="1604520"/>
            <a:ext cx="127440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27440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194796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1947960" y="36817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194796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609480" y="3681720"/>
            <a:ext cx="261216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261216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261216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194796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1947960" y="36817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9" name="PlaceHolder 5"/>
          <p:cNvSpPr>
            <a:spLocks noGrp="1"/>
          </p:cNvSpPr>
          <p:nvPr>
            <p:ph type="body"/>
          </p:nvPr>
        </p:nvSpPr>
        <p:spPr>
          <a:xfrm>
            <a:off x="609480" y="36817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261216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261216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43" name="Рисунок 142"/>
          <p:cNvPicPr/>
          <p:nvPr/>
        </p:nvPicPr>
        <p:blipFill>
          <a:blip r:embed="rId2"/>
          <a:stretch>
            <a:fillRect/>
          </a:stretch>
        </p:blipFill>
        <p:spPr>
          <a:xfrm>
            <a:off x="609480" y="2550240"/>
            <a:ext cx="2612160" cy="2084040"/>
          </a:xfrm>
          <a:prstGeom prst="rect">
            <a:avLst/>
          </a:prstGeom>
          <a:ln>
            <a:noFill/>
          </a:ln>
        </p:spPr>
      </p:pic>
      <p:pic>
        <p:nvPicPr>
          <p:cNvPr id="144" name="Рисунок 143"/>
          <p:cNvPicPr/>
          <p:nvPr/>
        </p:nvPicPr>
        <p:blipFill>
          <a:blip r:embed="rId2"/>
          <a:stretch>
            <a:fillRect/>
          </a:stretch>
        </p:blipFill>
        <p:spPr>
          <a:xfrm>
            <a:off x="609480" y="2550240"/>
            <a:ext cx="2612160" cy="2084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2612160" cy="3976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261216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27440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1947960" y="1604520"/>
            <a:ext cx="127440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2560" cy="11067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1947960" y="1604520"/>
            <a:ext cx="127440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27440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194796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1947960" y="36817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194796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609480" y="3681720"/>
            <a:ext cx="261216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261216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261216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194796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1947960" y="36817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6" name="PlaceHolder 5"/>
          <p:cNvSpPr>
            <a:spLocks noGrp="1"/>
          </p:cNvSpPr>
          <p:nvPr>
            <p:ph type="body"/>
          </p:nvPr>
        </p:nvSpPr>
        <p:spPr>
          <a:xfrm>
            <a:off x="609480" y="36817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2560" cy="11067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261216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261216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80" name="Рисунок 179"/>
          <p:cNvPicPr/>
          <p:nvPr/>
        </p:nvPicPr>
        <p:blipFill>
          <a:blip r:embed="rId2"/>
          <a:stretch>
            <a:fillRect/>
          </a:stretch>
        </p:blipFill>
        <p:spPr>
          <a:xfrm>
            <a:off x="609480" y="2550240"/>
            <a:ext cx="2612160" cy="2084040"/>
          </a:xfrm>
          <a:prstGeom prst="rect">
            <a:avLst/>
          </a:prstGeom>
          <a:ln>
            <a:noFill/>
          </a:ln>
        </p:spPr>
      </p:pic>
      <p:pic>
        <p:nvPicPr>
          <p:cNvPr id="181" name="Рисунок 180"/>
          <p:cNvPicPr/>
          <p:nvPr/>
        </p:nvPicPr>
        <p:blipFill>
          <a:blip r:embed="rId2"/>
          <a:stretch>
            <a:fillRect/>
          </a:stretch>
        </p:blipFill>
        <p:spPr>
          <a:xfrm>
            <a:off x="609480" y="2550240"/>
            <a:ext cx="2612160" cy="2084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1947960" y="1604520"/>
            <a:ext cx="127440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274400" cy="3976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194796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1947960" y="36817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1947960" y="1604520"/>
            <a:ext cx="127440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1720"/>
            <a:ext cx="2612160" cy="1896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>
                <a:latin typeface="Arial"/>
              </a:rPr>
              <a:t>Для правки текста заголовка щелкните мышью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 sz="3200">
                <a:latin typeface="Arial"/>
              </a:rPr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2800">
                <a:latin typeface="Arial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 sz="2400">
                <a:latin typeface="Arial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 sz="2000">
                <a:latin typeface="Arial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>
                <a:latin typeface="Arial"/>
              </a:rPr>
              <a:t>Для правки текста заголовка щелкните мышью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 sz="3200">
                <a:latin typeface="Arial"/>
              </a:rPr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2800">
                <a:latin typeface="Arial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 sz="2400">
                <a:latin typeface="Arial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 sz="2000">
                <a:latin typeface="Arial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>
                <a:latin typeface="Arial"/>
              </a:rPr>
              <a:t>Для правки текста заголовка щелкните мышью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2612160" cy="39762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>
                <a:latin typeface="Arial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>
                <a:latin typeface="Arial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Седьмой уровень структуры</a:t>
            </a:r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3353040" y="1604520"/>
            <a:ext cx="2612160" cy="39762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>
                <a:latin typeface="Arial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>
                <a:latin typeface="Arial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>
                <a:latin typeface="Arial"/>
              </a:rPr>
              <a:t>Для правки текста заголовка щелкните мышью</a:t>
            </a:r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 sz="3200">
                <a:latin typeface="Arial"/>
              </a:rPr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2800">
                <a:latin typeface="Arial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 sz="2400">
                <a:latin typeface="Arial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 sz="2000">
                <a:latin typeface="Arial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56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>
                <a:latin typeface="Arial"/>
              </a:rPr>
              <a:t>Для правки текста заголовка щелкните мышью</a:t>
            </a:r>
            <a:endParaRPr/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2612160" cy="39762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>
                <a:latin typeface="Arial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>
                <a:latin typeface="Arial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Седьмой уровень структуры</a:t>
            </a:r>
            <a:endParaRPr/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353040" y="1604520"/>
            <a:ext cx="2612160" cy="39762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>
                <a:latin typeface="Arial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>
                <a:latin typeface="Arial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jpeg"/><Relationship Id="rId11" Type="http://schemas.openxmlformats.org/officeDocument/2006/relationships/image" Target="../media/image86.jpeg"/><Relationship Id="rId5" Type="http://schemas.openxmlformats.org/officeDocument/2006/relationships/image" Target="../media/image81.jpeg"/><Relationship Id="rId10" Type="http://schemas.openxmlformats.org/officeDocument/2006/relationships/image" Target="../media/image85.jpeg"/><Relationship Id="rId4" Type="http://schemas.openxmlformats.org/officeDocument/2006/relationships/image" Target="../media/image80.jpeg"/><Relationship Id="rId9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11" Type="http://schemas.openxmlformats.org/officeDocument/2006/relationships/image" Target="../media/image39.jpeg"/><Relationship Id="rId5" Type="http://schemas.openxmlformats.org/officeDocument/2006/relationships/image" Target="../media/image34.jpeg"/><Relationship Id="rId10" Type="http://schemas.openxmlformats.org/officeDocument/2006/relationships/image" Target="../media/image38.jpeg"/><Relationship Id="rId4" Type="http://schemas.openxmlformats.org/officeDocument/2006/relationships/image" Target="../media/image33.jpe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18" Type="http://schemas.openxmlformats.org/officeDocument/2006/relationships/image" Target="../media/image55.jpeg"/><Relationship Id="rId3" Type="http://schemas.openxmlformats.org/officeDocument/2006/relationships/image" Target="../media/image41.jpeg"/><Relationship Id="rId21" Type="http://schemas.openxmlformats.org/officeDocument/2006/relationships/image" Target="../media/image58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17" Type="http://schemas.openxmlformats.org/officeDocument/2006/relationships/image" Target="../media/image54.jpeg"/><Relationship Id="rId2" Type="http://schemas.openxmlformats.org/officeDocument/2006/relationships/image" Target="../media/image40.jpeg"/><Relationship Id="rId16" Type="http://schemas.openxmlformats.org/officeDocument/2006/relationships/image" Target="../media/image53.jpeg"/><Relationship Id="rId20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8.jpeg"/><Relationship Id="rId5" Type="http://schemas.openxmlformats.org/officeDocument/2006/relationships/image" Target="../media/image43.jpeg"/><Relationship Id="rId15" Type="http://schemas.openxmlformats.org/officeDocument/2006/relationships/image" Target="../media/image52.jpeg"/><Relationship Id="rId10" Type="http://schemas.openxmlformats.org/officeDocument/2006/relationships/image" Target="../media/image47.jpeg"/><Relationship Id="rId19" Type="http://schemas.openxmlformats.org/officeDocument/2006/relationships/image" Target="../media/image56.jpeg"/><Relationship Id="rId4" Type="http://schemas.openxmlformats.org/officeDocument/2006/relationships/image" Target="../media/image42.jpe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1523880" y="1122480"/>
            <a:ext cx="9142560" cy="238608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CustomShape 2"/>
          <p:cNvSpPr/>
          <p:nvPr/>
        </p:nvSpPr>
        <p:spPr>
          <a:xfrm>
            <a:off x="1523880" y="3602160"/>
            <a:ext cx="9142560" cy="1654200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CustomShape 3"/>
          <p:cNvSpPr/>
          <p:nvPr/>
        </p:nvSpPr>
        <p:spPr>
          <a:xfrm>
            <a:off x="0" y="-321120"/>
            <a:ext cx="12190680" cy="784476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pic>
        <p:nvPicPr>
          <p:cNvPr id="185" name="Shape 117"/>
          <p:cNvPicPr/>
          <p:nvPr/>
        </p:nvPicPr>
        <p:blipFill>
          <a:blip r:embed="rId2"/>
          <a:stretch>
            <a:fillRect/>
          </a:stretch>
        </p:blipFill>
        <p:spPr>
          <a:xfrm>
            <a:off x="4018680" y="168840"/>
            <a:ext cx="4153320" cy="4293360"/>
          </a:xfrm>
          <a:prstGeom prst="rect">
            <a:avLst/>
          </a:prstGeom>
          <a:ln>
            <a:noFill/>
          </a:ln>
        </p:spPr>
      </p:pic>
      <p:sp>
        <p:nvSpPr>
          <p:cNvPr id="186" name="CustomShape 4"/>
          <p:cNvSpPr/>
          <p:nvPr/>
        </p:nvSpPr>
        <p:spPr>
          <a:xfrm>
            <a:off x="2391840" y="4598640"/>
            <a:ext cx="7407000" cy="115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500" b="1">
                <a:solidFill>
                  <a:srgbClr val="2F5597"/>
                </a:solidFill>
                <a:latin typeface="Cambria"/>
                <a:ea typeface="Cambria"/>
              </a:rPr>
              <a:t>МЕЖДУНАРОДНЫЙ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3500" b="1">
                <a:solidFill>
                  <a:srgbClr val="2F5597"/>
                </a:solidFill>
                <a:latin typeface="Cambria"/>
                <a:ea typeface="Cambria"/>
              </a:rPr>
              <a:t>УНИВЕРСИТЕТ В МОСКВЕ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Shape 214"/>
          <p:cNvPicPr/>
          <p:nvPr/>
        </p:nvPicPr>
        <p:blipFill>
          <a:blip r:embed="rId2"/>
          <a:stretch>
            <a:fillRect/>
          </a:stretch>
        </p:blipFill>
        <p:spPr>
          <a:xfrm>
            <a:off x="-12600" y="-15120"/>
            <a:ext cx="12373920" cy="6959520"/>
          </a:xfrm>
          <a:prstGeom prst="rect">
            <a:avLst/>
          </a:prstGeom>
          <a:ln>
            <a:noFill/>
          </a:ln>
        </p:spPr>
      </p:pic>
      <p:pic>
        <p:nvPicPr>
          <p:cNvPr id="259" name="Shape 2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59200" y="102960"/>
            <a:ext cx="688320" cy="711360"/>
          </a:xfrm>
          <a:prstGeom prst="rect">
            <a:avLst/>
          </a:prstGeom>
          <a:ln>
            <a:noFill/>
          </a:ln>
        </p:spPr>
      </p:pic>
      <p:sp>
        <p:nvSpPr>
          <p:cNvPr id="260" name="CustomShape 1"/>
          <p:cNvSpPr/>
          <p:nvPr/>
        </p:nvSpPr>
        <p:spPr>
          <a:xfrm>
            <a:off x="-20520" y="961200"/>
            <a:ext cx="4700880" cy="155808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sp>
      <p:sp>
        <p:nvSpPr>
          <p:cNvPr id="261" name="CustomShape 2"/>
          <p:cNvSpPr/>
          <p:nvPr/>
        </p:nvSpPr>
        <p:spPr>
          <a:xfrm>
            <a:off x="215640" y="1087920"/>
            <a:ext cx="4472640" cy="136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FFFFFF"/>
                </a:solidFill>
                <a:latin typeface="Cambria"/>
                <a:ea typeface="Cambria"/>
              </a:rPr>
              <a:t>Уникальные программы обучения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Shape 22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249840"/>
            <a:ext cx="12212280" cy="8075880"/>
          </a:xfrm>
          <a:prstGeom prst="rect">
            <a:avLst/>
          </a:prstGeom>
          <a:ln>
            <a:noFill/>
          </a:ln>
        </p:spPr>
      </p:pic>
      <p:sp>
        <p:nvSpPr>
          <p:cNvPr id="263" name="CustomShape 1"/>
          <p:cNvSpPr/>
          <p:nvPr/>
        </p:nvSpPr>
        <p:spPr>
          <a:xfrm>
            <a:off x="0" y="-298440"/>
            <a:ext cx="5543280" cy="759384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sp>
      <p:pic>
        <p:nvPicPr>
          <p:cNvPr id="264" name="Shape 2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59200" y="102960"/>
            <a:ext cx="688320" cy="711360"/>
          </a:xfrm>
          <a:prstGeom prst="rect">
            <a:avLst/>
          </a:prstGeom>
          <a:ln>
            <a:noFill/>
          </a:ln>
        </p:spPr>
      </p:pic>
      <p:sp>
        <p:nvSpPr>
          <p:cNvPr id="265" name="CustomShape 2"/>
          <p:cNvSpPr/>
          <p:nvPr/>
        </p:nvSpPr>
        <p:spPr>
          <a:xfrm>
            <a:off x="198360" y="231120"/>
            <a:ext cx="5344920" cy="222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500" b="1">
                <a:solidFill>
                  <a:srgbClr val="FFFFFF"/>
                </a:solidFill>
                <a:latin typeface="Cambria"/>
                <a:ea typeface="Cambria"/>
              </a:rPr>
              <a:t>Факультет управления крупными городами</a:t>
            </a:r>
            <a:endParaRPr/>
          </a:p>
        </p:txBody>
      </p:sp>
      <p:sp>
        <p:nvSpPr>
          <p:cNvPr id="266" name="CustomShape 3"/>
          <p:cNvSpPr/>
          <p:nvPr/>
        </p:nvSpPr>
        <p:spPr>
          <a:xfrm>
            <a:off x="198000" y="1610280"/>
            <a:ext cx="5062680" cy="360"/>
          </a:xfrm>
          <a:prstGeom prst="straightConnector1">
            <a:avLst/>
          </a:prstGeom>
          <a:noFill/>
          <a:ln w="34920">
            <a:solidFill>
              <a:srgbClr val="FFFFFF"/>
            </a:solidFill>
            <a:miter/>
          </a:ln>
        </p:spPr>
      </p:sp>
      <p:sp>
        <p:nvSpPr>
          <p:cNvPr id="267" name="CustomShape 4"/>
          <p:cNvSpPr/>
          <p:nvPr/>
        </p:nvSpPr>
        <p:spPr>
          <a:xfrm>
            <a:off x="198360" y="2037240"/>
            <a:ext cx="4719960" cy="1094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200" b="1">
                <a:solidFill>
                  <a:srgbClr val="FFFFFF"/>
                </a:solidFill>
                <a:latin typeface="Cambria"/>
                <a:ea typeface="Cambria"/>
              </a:rPr>
              <a:t>38.03.04</a:t>
            </a: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 "</a:t>
            </a:r>
            <a:r>
              <a:rPr lang="ru-RU" sz="2200" b="1">
                <a:solidFill>
                  <a:srgbClr val="FFFFFF"/>
                </a:solidFill>
                <a:latin typeface="Cambria"/>
                <a:ea typeface="Cambria"/>
              </a:rPr>
              <a:t>Государственное и муниципальное управление"</a:t>
            </a:r>
            <a:endParaRPr/>
          </a:p>
        </p:txBody>
      </p:sp>
      <p:sp>
        <p:nvSpPr>
          <p:cNvPr id="268" name="CustomShape 5"/>
          <p:cNvSpPr/>
          <p:nvPr/>
        </p:nvSpPr>
        <p:spPr>
          <a:xfrm>
            <a:off x="198360" y="2947680"/>
            <a:ext cx="4719960" cy="1765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200" b="1">
                <a:solidFill>
                  <a:srgbClr val="FFFFFF"/>
                </a:solidFill>
                <a:latin typeface="Cambria"/>
                <a:ea typeface="Cambria"/>
              </a:rPr>
              <a:t>Формы обучения: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Очная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Вечерняя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Выходного дня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Заочная</a:t>
            </a:r>
            <a:endParaRPr/>
          </a:p>
        </p:txBody>
      </p:sp>
      <p:sp>
        <p:nvSpPr>
          <p:cNvPr id="269" name="CustomShape 6"/>
          <p:cNvSpPr/>
          <p:nvPr/>
        </p:nvSpPr>
        <p:spPr>
          <a:xfrm>
            <a:off x="198360" y="4873680"/>
            <a:ext cx="4719960" cy="1429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200" b="1">
                <a:solidFill>
                  <a:srgbClr val="FFFFFF"/>
                </a:solidFill>
                <a:latin typeface="Cambria"/>
                <a:ea typeface="Cambria"/>
              </a:rPr>
              <a:t>Вступительные испытания: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Русский язык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Математика (профильная)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Обществознание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hape 23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143560" cy="6856560"/>
          </a:xfrm>
          <a:prstGeom prst="rect">
            <a:avLst/>
          </a:prstGeom>
          <a:ln>
            <a:noFill/>
          </a:ln>
        </p:spPr>
      </p:pic>
      <p:sp>
        <p:nvSpPr>
          <p:cNvPr id="271" name="CustomShape 1"/>
          <p:cNvSpPr/>
          <p:nvPr/>
        </p:nvSpPr>
        <p:spPr>
          <a:xfrm>
            <a:off x="0" y="-298440"/>
            <a:ext cx="5543280" cy="759384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sp>
      <p:pic>
        <p:nvPicPr>
          <p:cNvPr id="272" name="Shape 23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59200" y="102960"/>
            <a:ext cx="688320" cy="711360"/>
          </a:xfrm>
          <a:prstGeom prst="rect">
            <a:avLst/>
          </a:prstGeom>
          <a:ln>
            <a:noFill/>
          </a:ln>
        </p:spPr>
      </p:pic>
      <p:sp>
        <p:nvSpPr>
          <p:cNvPr id="273" name="CustomShape 2"/>
          <p:cNvSpPr/>
          <p:nvPr/>
        </p:nvSpPr>
        <p:spPr>
          <a:xfrm>
            <a:off x="198360" y="231120"/>
            <a:ext cx="5344920" cy="115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500" b="1">
                <a:solidFill>
                  <a:srgbClr val="FFFFFF"/>
                </a:solidFill>
                <a:latin typeface="Cambria"/>
                <a:ea typeface="Cambria"/>
              </a:rPr>
              <a:t>Факультет менеджмента</a:t>
            </a:r>
            <a:endParaRPr/>
          </a:p>
        </p:txBody>
      </p:sp>
      <p:sp>
        <p:nvSpPr>
          <p:cNvPr id="274" name="CustomShape 3"/>
          <p:cNvSpPr/>
          <p:nvPr/>
        </p:nvSpPr>
        <p:spPr>
          <a:xfrm>
            <a:off x="198000" y="1610280"/>
            <a:ext cx="5062680" cy="360"/>
          </a:xfrm>
          <a:prstGeom prst="straightConnector1">
            <a:avLst/>
          </a:prstGeom>
          <a:noFill/>
          <a:ln w="34920">
            <a:solidFill>
              <a:srgbClr val="FFFFFF"/>
            </a:solidFill>
            <a:miter/>
          </a:ln>
        </p:spPr>
      </p:sp>
      <p:sp>
        <p:nvSpPr>
          <p:cNvPr id="275" name="CustomShape 4"/>
          <p:cNvSpPr/>
          <p:nvPr/>
        </p:nvSpPr>
        <p:spPr>
          <a:xfrm>
            <a:off x="198360" y="2037240"/>
            <a:ext cx="4719960" cy="759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200" b="1">
                <a:solidFill>
                  <a:srgbClr val="FFFFFF"/>
                </a:solidFill>
                <a:latin typeface="Cambria"/>
                <a:ea typeface="Cambria"/>
              </a:rPr>
              <a:t>38.03.01  «Экономика»</a:t>
            </a:r>
            <a:endParaRPr/>
          </a:p>
          <a:p>
            <a:pPr>
              <a:lnSpc>
                <a:spcPct val="100000"/>
              </a:lnSpc>
            </a:pPr>
            <a:r>
              <a:rPr lang="ru-RU" sz="2200" b="1">
                <a:solidFill>
                  <a:srgbClr val="FFFFFF"/>
                </a:solidFill>
                <a:latin typeface="Cambria"/>
                <a:ea typeface="Cambria"/>
              </a:rPr>
              <a:t>38.03.02  «Менеджмент»</a:t>
            </a:r>
            <a:endParaRPr/>
          </a:p>
        </p:txBody>
      </p:sp>
      <p:sp>
        <p:nvSpPr>
          <p:cNvPr id="276" name="CustomShape 5"/>
          <p:cNvSpPr/>
          <p:nvPr/>
        </p:nvSpPr>
        <p:spPr>
          <a:xfrm>
            <a:off x="198360" y="2947680"/>
            <a:ext cx="4719960" cy="1765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200" b="1">
                <a:solidFill>
                  <a:srgbClr val="FFFFFF"/>
                </a:solidFill>
                <a:latin typeface="Cambria"/>
                <a:ea typeface="Cambria"/>
              </a:rPr>
              <a:t>Формы обучения: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Очная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Вечерняя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Выходного дня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Заочная</a:t>
            </a:r>
            <a:endParaRPr/>
          </a:p>
        </p:txBody>
      </p:sp>
      <p:sp>
        <p:nvSpPr>
          <p:cNvPr id="277" name="CustomShape 6"/>
          <p:cNvSpPr/>
          <p:nvPr/>
        </p:nvSpPr>
        <p:spPr>
          <a:xfrm>
            <a:off x="198360" y="4873680"/>
            <a:ext cx="4719960" cy="1429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200" b="1">
                <a:solidFill>
                  <a:srgbClr val="FFFFFF"/>
                </a:solidFill>
                <a:latin typeface="Cambria"/>
                <a:ea typeface="Cambria"/>
              </a:rPr>
              <a:t>Вступительные испытания: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Русский язык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Математика (профильная)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Обществознание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Shape 24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581840"/>
            <a:ext cx="12190680" cy="8438400"/>
          </a:xfrm>
          <a:prstGeom prst="rect">
            <a:avLst/>
          </a:prstGeom>
          <a:ln>
            <a:noFill/>
          </a:ln>
        </p:spPr>
      </p:pic>
      <p:sp>
        <p:nvSpPr>
          <p:cNvPr id="279" name="CustomShape 1"/>
          <p:cNvSpPr/>
          <p:nvPr/>
        </p:nvSpPr>
        <p:spPr>
          <a:xfrm>
            <a:off x="0" y="-298440"/>
            <a:ext cx="5850720" cy="759384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sp>
      <p:pic>
        <p:nvPicPr>
          <p:cNvPr id="280" name="Shape 24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59200" y="102960"/>
            <a:ext cx="688320" cy="711360"/>
          </a:xfrm>
          <a:prstGeom prst="rect">
            <a:avLst/>
          </a:prstGeom>
          <a:ln>
            <a:noFill/>
          </a:ln>
        </p:spPr>
      </p:pic>
      <p:sp>
        <p:nvSpPr>
          <p:cNvPr id="281" name="CustomShape 2"/>
          <p:cNvSpPr/>
          <p:nvPr/>
        </p:nvSpPr>
        <p:spPr>
          <a:xfrm>
            <a:off x="198360" y="-25200"/>
            <a:ext cx="5378040" cy="1689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500" b="1">
                <a:solidFill>
                  <a:srgbClr val="FFFFFF"/>
                </a:solidFill>
                <a:latin typeface="Cambria"/>
                <a:ea typeface="Cambria"/>
              </a:rPr>
              <a:t>Факультет «Предпринимательство в культуре»</a:t>
            </a:r>
            <a:endParaRPr/>
          </a:p>
        </p:txBody>
      </p:sp>
      <p:sp>
        <p:nvSpPr>
          <p:cNvPr id="282" name="CustomShape 3"/>
          <p:cNvSpPr/>
          <p:nvPr/>
        </p:nvSpPr>
        <p:spPr>
          <a:xfrm>
            <a:off x="198000" y="1847520"/>
            <a:ext cx="5250600" cy="360"/>
          </a:xfrm>
          <a:prstGeom prst="straightConnector1">
            <a:avLst/>
          </a:prstGeom>
          <a:noFill/>
          <a:ln w="34920">
            <a:solidFill>
              <a:srgbClr val="FFFFFF"/>
            </a:solidFill>
            <a:miter/>
          </a:ln>
        </p:spPr>
      </p:sp>
      <p:sp>
        <p:nvSpPr>
          <p:cNvPr id="283" name="CustomShape 4"/>
          <p:cNvSpPr/>
          <p:nvPr/>
        </p:nvSpPr>
        <p:spPr>
          <a:xfrm>
            <a:off x="198360" y="1918800"/>
            <a:ext cx="4719960" cy="3440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200" b="1">
                <a:solidFill>
                  <a:srgbClr val="FFFFFF"/>
                </a:solidFill>
                <a:latin typeface="Cambria"/>
                <a:ea typeface="Cambria"/>
              </a:rPr>
              <a:t>Менеджмент в сфере культуры: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арт-менеджмент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театрально-концертный менеджмент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спортивный менеджмент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шоу-бизнес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выставочный менеджмент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гостиничный и туристический бизнес</a:t>
            </a:r>
            <a:endParaRPr/>
          </a:p>
        </p:txBody>
      </p:sp>
      <p:sp>
        <p:nvSpPr>
          <p:cNvPr id="284" name="CustomShape 5"/>
          <p:cNvSpPr/>
          <p:nvPr/>
        </p:nvSpPr>
        <p:spPr>
          <a:xfrm>
            <a:off x="198360" y="5159880"/>
            <a:ext cx="4719960" cy="1429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200" b="1">
                <a:solidFill>
                  <a:srgbClr val="FFFFFF"/>
                </a:solidFill>
                <a:latin typeface="Cambria"/>
                <a:ea typeface="Cambria"/>
              </a:rPr>
              <a:t>Вступительные испытания: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Русский язык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Математика (профильная)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Обществознание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Shape 257"/>
          <p:cNvPicPr/>
          <p:nvPr/>
        </p:nvPicPr>
        <p:blipFill>
          <a:blip r:embed="rId2"/>
          <a:stretch>
            <a:fillRect/>
          </a:stretch>
        </p:blipFill>
        <p:spPr>
          <a:xfrm>
            <a:off x="3891600" y="204840"/>
            <a:ext cx="8299080" cy="5348520"/>
          </a:xfrm>
          <a:prstGeom prst="rect">
            <a:avLst/>
          </a:prstGeom>
          <a:ln>
            <a:noFill/>
          </a:ln>
        </p:spPr>
      </p:pic>
      <p:sp>
        <p:nvSpPr>
          <p:cNvPr id="286" name="CustomShape 1"/>
          <p:cNvSpPr/>
          <p:nvPr/>
        </p:nvSpPr>
        <p:spPr>
          <a:xfrm>
            <a:off x="-57600" y="-347400"/>
            <a:ext cx="5856840" cy="759384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pic>
        <p:nvPicPr>
          <p:cNvPr id="287" name="Shape 25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59200" y="102960"/>
            <a:ext cx="688320" cy="711360"/>
          </a:xfrm>
          <a:prstGeom prst="rect">
            <a:avLst/>
          </a:prstGeom>
          <a:ln>
            <a:noFill/>
          </a:ln>
        </p:spPr>
      </p:pic>
      <p:sp>
        <p:nvSpPr>
          <p:cNvPr id="288" name="CustomShape 2"/>
          <p:cNvSpPr/>
          <p:nvPr/>
        </p:nvSpPr>
        <p:spPr>
          <a:xfrm>
            <a:off x="198360" y="102960"/>
            <a:ext cx="5344920" cy="1689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500" b="1">
                <a:solidFill>
                  <a:srgbClr val="2F5597"/>
                </a:solidFill>
                <a:latin typeface="Cambria"/>
                <a:ea typeface="Cambria"/>
              </a:rPr>
              <a:t>Факультет «Предпринимательство в культуре»</a:t>
            </a:r>
            <a:endParaRPr/>
          </a:p>
        </p:txBody>
      </p:sp>
      <p:sp>
        <p:nvSpPr>
          <p:cNvPr id="289" name="CustomShape 3"/>
          <p:cNvSpPr/>
          <p:nvPr/>
        </p:nvSpPr>
        <p:spPr>
          <a:xfrm>
            <a:off x="198000" y="1938960"/>
            <a:ext cx="5062680" cy="360"/>
          </a:xfrm>
          <a:prstGeom prst="straightConnector1">
            <a:avLst/>
          </a:prstGeom>
          <a:noFill/>
          <a:ln w="34920">
            <a:solidFill>
              <a:srgbClr val="2F5597"/>
            </a:solidFill>
            <a:miter/>
          </a:ln>
        </p:spPr>
      </p:sp>
      <p:sp>
        <p:nvSpPr>
          <p:cNvPr id="290" name="CustomShape 4"/>
          <p:cNvSpPr/>
          <p:nvPr/>
        </p:nvSpPr>
        <p:spPr>
          <a:xfrm>
            <a:off x="181080" y="2094840"/>
            <a:ext cx="5344920" cy="3440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200" b="1">
                <a:solidFill>
                  <a:srgbClr val="2F5597"/>
                </a:solidFill>
                <a:latin typeface="Cambria"/>
                <a:ea typeface="Cambria"/>
              </a:rPr>
              <a:t>Реклама и связи с общественностью: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200">
                <a:solidFill>
                  <a:srgbClr val="2F5597"/>
                </a:solidFill>
                <a:latin typeface="Cambria"/>
                <a:ea typeface="Cambria"/>
              </a:rPr>
              <a:t>коммуникационный менеджмент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200">
                <a:solidFill>
                  <a:srgbClr val="2F5597"/>
                </a:solidFill>
                <a:latin typeface="Cambria"/>
                <a:ea typeface="Cambria"/>
              </a:rPr>
              <a:t>технологии брендинга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200">
                <a:solidFill>
                  <a:srgbClr val="2F5597"/>
                </a:solidFill>
                <a:latin typeface="Cambria"/>
                <a:ea typeface="Cambria"/>
              </a:rPr>
              <a:t>имиджелогия и имиджмейкинг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200">
                <a:solidFill>
                  <a:srgbClr val="2F5597"/>
                </a:solidFill>
                <a:latin typeface="Cambria"/>
                <a:ea typeface="Cambria"/>
              </a:rPr>
              <a:t>PR и реклама в гостиничном и туристическом бизнесе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200">
                <a:solidFill>
                  <a:srgbClr val="2F5597"/>
                </a:solidFill>
                <a:latin typeface="Cambria"/>
                <a:ea typeface="Cambria"/>
              </a:rPr>
              <a:t>информационные технологии в сфере коммуникаций</a:t>
            </a:r>
            <a:endParaRPr/>
          </a:p>
        </p:txBody>
      </p:sp>
      <p:sp>
        <p:nvSpPr>
          <p:cNvPr id="291" name="CustomShape 5"/>
          <p:cNvSpPr/>
          <p:nvPr/>
        </p:nvSpPr>
        <p:spPr>
          <a:xfrm>
            <a:off x="198360" y="5115240"/>
            <a:ext cx="4719960" cy="1429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200" b="1">
                <a:solidFill>
                  <a:srgbClr val="2F5597"/>
                </a:solidFill>
                <a:latin typeface="Cambria"/>
                <a:ea typeface="Cambria"/>
              </a:rPr>
              <a:t>Вступительные испытания: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2F5597"/>
                </a:solidFill>
                <a:latin typeface="Cambria"/>
                <a:ea typeface="Cambria"/>
              </a:rPr>
              <a:t>Русский язык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2F5597"/>
                </a:solidFill>
                <a:latin typeface="Cambria"/>
                <a:ea typeface="Cambria"/>
              </a:rPr>
              <a:t>Обществознание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2F5597"/>
                </a:solidFill>
                <a:latin typeface="Cambria"/>
                <a:ea typeface="Cambria"/>
              </a:rPr>
              <a:t>История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Shape 26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841320"/>
            <a:ext cx="12190680" cy="8119440"/>
          </a:xfrm>
          <a:prstGeom prst="rect">
            <a:avLst/>
          </a:prstGeom>
          <a:ln>
            <a:noFill/>
          </a:ln>
        </p:spPr>
      </p:pic>
      <p:sp>
        <p:nvSpPr>
          <p:cNvPr id="293" name="CustomShape 1"/>
          <p:cNvSpPr/>
          <p:nvPr/>
        </p:nvSpPr>
        <p:spPr>
          <a:xfrm>
            <a:off x="0" y="-298440"/>
            <a:ext cx="5543280" cy="759384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sp>
      <p:pic>
        <p:nvPicPr>
          <p:cNvPr id="294" name="Shape 27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59200" y="102960"/>
            <a:ext cx="688320" cy="711360"/>
          </a:xfrm>
          <a:prstGeom prst="rect">
            <a:avLst/>
          </a:prstGeom>
          <a:ln>
            <a:noFill/>
          </a:ln>
        </p:spPr>
      </p:pic>
      <p:sp>
        <p:nvSpPr>
          <p:cNvPr id="295" name="CustomShape 2"/>
          <p:cNvSpPr/>
          <p:nvPr/>
        </p:nvSpPr>
        <p:spPr>
          <a:xfrm>
            <a:off x="198360" y="231120"/>
            <a:ext cx="5344920" cy="115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500" b="1">
                <a:solidFill>
                  <a:srgbClr val="FFFFFF"/>
                </a:solidFill>
                <a:latin typeface="Cambria"/>
                <a:ea typeface="Cambria"/>
              </a:rPr>
              <a:t>Юридический факультет</a:t>
            </a:r>
            <a:endParaRPr/>
          </a:p>
        </p:txBody>
      </p:sp>
      <p:sp>
        <p:nvSpPr>
          <p:cNvPr id="296" name="CustomShape 3"/>
          <p:cNvSpPr/>
          <p:nvPr/>
        </p:nvSpPr>
        <p:spPr>
          <a:xfrm>
            <a:off x="198000" y="1610280"/>
            <a:ext cx="5062680" cy="360"/>
          </a:xfrm>
          <a:prstGeom prst="straightConnector1">
            <a:avLst/>
          </a:prstGeom>
          <a:noFill/>
          <a:ln w="34920">
            <a:solidFill>
              <a:srgbClr val="FFFFFF"/>
            </a:solidFill>
            <a:miter/>
          </a:ln>
        </p:spPr>
      </p:sp>
      <p:sp>
        <p:nvSpPr>
          <p:cNvPr id="297" name="CustomShape 4"/>
          <p:cNvSpPr/>
          <p:nvPr/>
        </p:nvSpPr>
        <p:spPr>
          <a:xfrm>
            <a:off x="198360" y="2037240"/>
            <a:ext cx="4719960" cy="42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200" b="1">
                <a:solidFill>
                  <a:srgbClr val="FFFFFF"/>
                </a:solidFill>
                <a:latin typeface="Cambria"/>
                <a:ea typeface="Cambria"/>
              </a:rPr>
              <a:t>40.03.01 "Юриспруденция"</a:t>
            </a:r>
            <a:endParaRPr/>
          </a:p>
        </p:txBody>
      </p:sp>
      <p:sp>
        <p:nvSpPr>
          <p:cNvPr id="298" name="CustomShape 5"/>
          <p:cNvSpPr/>
          <p:nvPr/>
        </p:nvSpPr>
        <p:spPr>
          <a:xfrm>
            <a:off x="198360" y="2660040"/>
            <a:ext cx="4719960" cy="1765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200" b="1">
                <a:solidFill>
                  <a:srgbClr val="FFFFFF"/>
                </a:solidFill>
                <a:latin typeface="Cambria"/>
                <a:ea typeface="Cambria"/>
              </a:rPr>
              <a:t>Формы обучения: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Очная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Вечерняя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Выходного дня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Заочная</a:t>
            </a:r>
            <a:endParaRPr/>
          </a:p>
        </p:txBody>
      </p:sp>
      <p:sp>
        <p:nvSpPr>
          <p:cNvPr id="299" name="CustomShape 6"/>
          <p:cNvSpPr/>
          <p:nvPr/>
        </p:nvSpPr>
        <p:spPr>
          <a:xfrm>
            <a:off x="198360" y="4873680"/>
            <a:ext cx="4719960" cy="1429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200" b="1">
                <a:solidFill>
                  <a:srgbClr val="FFFFFF"/>
                </a:solidFill>
                <a:latin typeface="Cambria"/>
                <a:ea typeface="Cambria"/>
              </a:rPr>
              <a:t>Вступительные испытания: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Русский язык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Обществознание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История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Shape 28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565200"/>
            <a:ext cx="12190680" cy="8126640"/>
          </a:xfrm>
          <a:prstGeom prst="rect">
            <a:avLst/>
          </a:prstGeom>
          <a:ln>
            <a:noFill/>
          </a:ln>
        </p:spPr>
      </p:pic>
      <p:sp>
        <p:nvSpPr>
          <p:cNvPr id="301" name="CustomShape 1"/>
          <p:cNvSpPr/>
          <p:nvPr/>
        </p:nvSpPr>
        <p:spPr>
          <a:xfrm>
            <a:off x="0" y="-298440"/>
            <a:ext cx="5759280" cy="759384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sp>
      <p:pic>
        <p:nvPicPr>
          <p:cNvPr id="302" name="Shape 28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59200" y="102960"/>
            <a:ext cx="688320" cy="711360"/>
          </a:xfrm>
          <a:prstGeom prst="rect">
            <a:avLst/>
          </a:prstGeom>
          <a:ln>
            <a:noFill/>
          </a:ln>
        </p:spPr>
      </p:pic>
      <p:sp>
        <p:nvSpPr>
          <p:cNvPr id="303" name="CustomShape 2"/>
          <p:cNvSpPr/>
          <p:nvPr/>
        </p:nvSpPr>
        <p:spPr>
          <a:xfrm>
            <a:off x="198360" y="231120"/>
            <a:ext cx="5344920" cy="115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500" b="1">
                <a:solidFill>
                  <a:srgbClr val="FFFFFF"/>
                </a:solidFill>
                <a:latin typeface="Cambria"/>
                <a:ea typeface="Cambria"/>
              </a:rPr>
              <a:t>Факультет журналистики</a:t>
            </a:r>
            <a:endParaRPr/>
          </a:p>
        </p:txBody>
      </p:sp>
      <p:sp>
        <p:nvSpPr>
          <p:cNvPr id="304" name="CustomShape 3"/>
          <p:cNvSpPr/>
          <p:nvPr/>
        </p:nvSpPr>
        <p:spPr>
          <a:xfrm>
            <a:off x="198000" y="1592280"/>
            <a:ext cx="5062680" cy="360"/>
          </a:xfrm>
          <a:prstGeom prst="straightConnector1">
            <a:avLst/>
          </a:prstGeom>
          <a:noFill/>
          <a:ln w="34920">
            <a:solidFill>
              <a:srgbClr val="FFFFFF"/>
            </a:solidFill>
            <a:miter/>
          </a:ln>
        </p:spPr>
      </p:sp>
      <p:sp>
        <p:nvSpPr>
          <p:cNvPr id="305" name="CustomShape 4"/>
          <p:cNvSpPr/>
          <p:nvPr/>
        </p:nvSpPr>
        <p:spPr>
          <a:xfrm>
            <a:off x="198360" y="2037240"/>
            <a:ext cx="4719960" cy="42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200" b="1">
                <a:solidFill>
                  <a:srgbClr val="FFFFFF"/>
                </a:solidFill>
                <a:latin typeface="Cambria"/>
                <a:ea typeface="Cambria"/>
              </a:rPr>
              <a:t>42.03.02</a:t>
            </a: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  «Журналистика»</a:t>
            </a:r>
            <a:endParaRPr/>
          </a:p>
        </p:txBody>
      </p:sp>
      <p:sp>
        <p:nvSpPr>
          <p:cNvPr id="306" name="CustomShape 5"/>
          <p:cNvSpPr/>
          <p:nvPr/>
        </p:nvSpPr>
        <p:spPr>
          <a:xfrm>
            <a:off x="198360" y="2778480"/>
            <a:ext cx="4719960" cy="1765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200" b="1">
                <a:solidFill>
                  <a:srgbClr val="FFFFFF"/>
                </a:solidFill>
                <a:latin typeface="Cambria"/>
                <a:ea typeface="Cambria"/>
              </a:rPr>
              <a:t>Формы обучения: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Очная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Вечерняя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Выходного дня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Заочная</a:t>
            </a:r>
            <a:endParaRPr/>
          </a:p>
        </p:txBody>
      </p:sp>
      <p:sp>
        <p:nvSpPr>
          <p:cNvPr id="307" name="CustomShape 6"/>
          <p:cNvSpPr/>
          <p:nvPr/>
        </p:nvSpPr>
        <p:spPr>
          <a:xfrm>
            <a:off x="198360" y="4873680"/>
            <a:ext cx="4719960" cy="1765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200" b="1">
                <a:solidFill>
                  <a:srgbClr val="FFFFFF"/>
                </a:solidFill>
                <a:latin typeface="Cambria"/>
                <a:ea typeface="Cambria"/>
              </a:rPr>
              <a:t>Вступительные испытания: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Русский язык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Литература 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Обществознание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FFFFFF"/>
                </a:solidFill>
                <a:latin typeface="Cambria"/>
                <a:ea typeface="Cambria"/>
              </a:rPr>
              <a:t>+ Творческий экзамен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Shape 29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9200" y="102960"/>
            <a:ext cx="688320" cy="711360"/>
          </a:xfrm>
          <a:prstGeom prst="rect">
            <a:avLst/>
          </a:prstGeom>
          <a:ln>
            <a:noFill/>
          </a:ln>
        </p:spPr>
      </p:pic>
      <p:pic>
        <p:nvPicPr>
          <p:cNvPr id="309" name="Shape 293"/>
          <p:cNvPicPr/>
          <p:nvPr/>
        </p:nvPicPr>
        <p:blipFill>
          <a:blip r:embed="rId3"/>
          <a:stretch>
            <a:fillRect/>
          </a:stretch>
        </p:blipFill>
        <p:spPr>
          <a:xfrm>
            <a:off x="6624720" y="1115640"/>
            <a:ext cx="4777200" cy="5740920"/>
          </a:xfrm>
          <a:prstGeom prst="rect">
            <a:avLst/>
          </a:prstGeom>
          <a:ln>
            <a:noFill/>
          </a:ln>
        </p:spPr>
      </p:pic>
      <p:pic>
        <p:nvPicPr>
          <p:cNvPr id="310" name="Shape 294"/>
          <p:cNvPicPr/>
          <p:nvPr/>
        </p:nvPicPr>
        <p:blipFill>
          <a:blip r:embed="rId4"/>
          <a:stretch>
            <a:fillRect/>
          </a:stretch>
        </p:blipFill>
        <p:spPr>
          <a:xfrm>
            <a:off x="6302880" y="1253160"/>
            <a:ext cx="2194200" cy="2194200"/>
          </a:xfrm>
          <a:prstGeom prst="rect">
            <a:avLst/>
          </a:prstGeom>
          <a:ln>
            <a:noFill/>
          </a:ln>
        </p:spPr>
      </p:pic>
      <p:sp>
        <p:nvSpPr>
          <p:cNvPr id="311" name="CustomShape 1"/>
          <p:cNvSpPr/>
          <p:nvPr/>
        </p:nvSpPr>
        <p:spPr>
          <a:xfrm>
            <a:off x="619920" y="2094840"/>
            <a:ext cx="5344920" cy="243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200" b="1">
                <a:solidFill>
                  <a:srgbClr val="2F5597"/>
                </a:solidFill>
                <a:latin typeface="Cambria"/>
                <a:ea typeface="Cambria"/>
              </a:rPr>
              <a:t>45.03.02 «Лингвистика»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ru-RU" sz="2200" b="1">
                <a:solidFill>
                  <a:srgbClr val="2F5597"/>
                </a:solidFill>
                <a:latin typeface="Cambria"/>
                <a:ea typeface="Cambria"/>
              </a:rPr>
              <a:t>Профили обучения: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200">
                <a:solidFill>
                  <a:srgbClr val="2F5597"/>
                </a:solidFill>
                <a:latin typeface="Cambria"/>
                <a:ea typeface="Cambria"/>
              </a:rPr>
              <a:t>Перевод и переводоведение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200">
                <a:solidFill>
                  <a:srgbClr val="2F5597"/>
                </a:solidFill>
                <a:latin typeface="Cambria"/>
                <a:ea typeface="Cambria"/>
              </a:rPr>
              <a:t>Теория и методика преподавания иностранных языков и культур</a:t>
            </a:r>
            <a:endParaRPr/>
          </a:p>
        </p:txBody>
      </p:sp>
      <p:sp>
        <p:nvSpPr>
          <p:cNvPr id="312" name="CustomShape 2"/>
          <p:cNvSpPr/>
          <p:nvPr/>
        </p:nvSpPr>
        <p:spPr>
          <a:xfrm>
            <a:off x="637200" y="4404960"/>
            <a:ext cx="4719960" cy="1429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200" b="1">
                <a:solidFill>
                  <a:srgbClr val="2F5597"/>
                </a:solidFill>
                <a:latin typeface="Cambria"/>
                <a:ea typeface="Cambria"/>
              </a:rPr>
              <a:t>Вступительные испытания: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2F5597"/>
                </a:solidFill>
                <a:latin typeface="Cambria"/>
                <a:ea typeface="Cambria"/>
              </a:rPr>
              <a:t>Русский язык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2F5597"/>
                </a:solidFill>
                <a:latin typeface="Cambria"/>
                <a:ea typeface="Cambria"/>
              </a:rPr>
              <a:t>Иностранный язык (анг./исп.)</a:t>
            </a:r>
            <a:endParaRPr/>
          </a:p>
          <a:p>
            <a:pPr>
              <a:lnSpc>
                <a:spcPct val="100000"/>
              </a:lnSpc>
            </a:pPr>
            <a:r>
              <a:rPr lang="ru-RU" sz="2200">
                <a:solidFill>
                  <a:srgbClr val="2F5597"/>
                </a:solidFill>
                <a:latin typeface="Cambria"/>
                <a:ea typeface="Cambria"/>
              </a:rPr>
              <a:t>История</a:t>
            </a:r>
            <a:endParaRPr/>
          </a:p>
        </p:txBody>
      </p:sp>
      <p:sp>
        <p:nvSpPr>
          <p:cNvPr id="313" name="CustomShape 3"/>
          <p:cNvSpPr/>
          <p:nvPr/>
        </p:nvSpPr>
        <p:spPr>
          <a:xfrm>
            <a:off x="637200" y="459360"/>
            <a:ext cx="5344920" cy="1689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500" b="1">
                <a:solidFill>
                  <a:srgbClr val="2F5597"/>
                </a:solidFill>
                <a:latin typeface="Cambria"/>
                <a:ea typeface="Cambria"/>
              </a:rPr>
              <a:t>Факультет иностранных языков</a:t>
            </a:r>
            <a:endParaRPr/>
          </a:p>
        </p:txBody>
      </p:sp>
      <p:sp>
        <p:nvSpPr>
          <p:cNvPr id="314" name="CustomShape 4"/>
          <p:cNvSpPr/>
          <p:nvPr/>
        </p:nvSpPr>
        <p:spPr>
          <a:xfrm>
            <a:off x="636840" y="1938960"/>
            <a:ext cx="5063040" cy="360"/>
          </a:xfrm>
          <a:prstGeom prst="straightConnector1">
            <a:avLst/>
          </a:prstGeom>
          <a:noFill/>
          <a:ln w="34920">
            <a:solidFill>
              <a:srgbClr val="2F5597"/>
            </a:solidFill>
            <a:miter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Shape 30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0880" y="-28080"/>
            <a:ext cx="2045880" cy="2728440"/>
          </a:xfrm>
          <a:prstGeom prst="rect">
            <a:avLst/>
          </a:prstGeom>
          <a:ln>
            <a:noFill/>
          </a:ln>
        </p:spPr>
      </p:pic>
      <p:pic>
        <p:nvPicPr>
          <p:cNvPr id="316" name="Shape 304"/>
          <p:cNvPicPr/>
          <p:nvPr/>
        </p:nvPicPr>
        <p:blipFill>
          <a:blip r:embed="rId3"/>
          <a:srcRect b="-2429932"/>
          <a:stretch>
            <a:fillRect/>
          </a:stretch>
        </p:blipFill>
        <p:spPr>
          <a:xfrm>
            <a:off x="-20880" y="4247280"/>
            <a:ext cx="12238200" cy="2756160"/>
          </a:xfrm>
          <a:prstGeom prst="rect">
            <a:avLst/>
          </a:prstGeom>
          <a:ln>
            <a:noFill/>
          </a:ln>
        </p:spPr>
      </p:pic>
      <p:pic>
        <p:nvPicPr>
          <p:cNvPr id="317" name="Shape 305"/>
          <p:cNvPicPr/>
          <p:nvPr/>
        </p:nvPicPr>
        <p:blipFill>
          <a:blip r:embed="rId4"/>
          <a:stretch>
            <a:fillRect/>
          </a:stretch>
        </p:blipFill>
        <p:spPr>
          <a:xfrm>
            <a:off x="2026440" y="0"/>
            <a:ext cx="3632400" cy="2381040"/>
          </a:xfrm>
          <a:prstGeom prst="rect">
            <a:avLst/>
          </a:prstGeom>
          <a:ln>
            <a:noFill/>
          </a:ln>
        </p:spPr>
      </p:pic>
      <p:sp>
        <p:nvSpPr>
          <p:cNvPr id="318" name="CustomShape 1"/>
          <p:cNvSpPr/>
          <p:nvPr/>
        </p:nvSpPr>
        <p:spPr>
          <a:xfrm>
            <a:off x="-3393000" y="140040"/>
            <a:ext cx="2841840" cy="4351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>
                <a:solidFill>
                  <a:srgbClr val="1F497D"/>
                </a:solidFill>
                <a:latin typeface="Arial"/>
                <a:ea typeface="Arial"/>
              </a:rPr>
              <a:t>Washington &amp;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400" b="1">
                <a:solidFill>
                  <a:srgbClr val="1F497D"/>
                </a:solidFill>
                <a:latin typeface="Arial"/>
                <a:ea typeface="Arial"/>
              </a:rPr>
              <a:t> Jefferson College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400" b="1">
                <a:solidFill>
                  <a:srgbClr val="1F497D"/>
                </a:solidFill>
                <a:latin typeface="Arial"/>
                <a:ea typeface="Arial"/>
              </a:rPr>
              <a:t>(Пенсильвания, США)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ru-RU" sz="1400">
                <a:solidFill>
                  <a:srgbClr val="1F497D"/>
                </a:solidFill>
                <a:latin typeface="Arial"/>
                <a:ea typeface="Arial"/>
              </a:rPr>
              <a:t>Студенты учатся и проходят стажировки в вузах США, Англии, Франции, Испании, Канады, Швейцарии, Германии, Ирландии, Японии, Хорватии.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ru-RU" sz="1400" b="1">
                <a:solidFill>
                  <a:srgbClr val="1F497D"/>
                </a:solidFill>
                <a:latin typeface="Arial"/>
                <a:ea typeface="Arial"/>
              </a:rPr>
              <a:t>Akita International University (Япония) 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ru-RU" sz="1400" b="1" i="1">
                <a:solidFill>
                  <a:srgbClr val="1F497D"/>
                </a:solidFill>
                <a:latin typeface="Arial"/>
                <a:ea typeface="Arial"/>
              </a:rPr>
              <a:t> </a:t>
            </a:r>
            <a:r>
              <a:rPr lang="ru-RU" sz="1400" b="1">
                <a:solidFill>
                  <a:srgbClr val="1F497D"/>
                </a:solidFill>
                <a:latin typeface="Arial"/>
                <a:ea typeface="Arial"/>
              </a:rPr>
              <a:t>Европейский университет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400" b="1">
                <a:solidFill>
                  <a:srgbClr val="1F497D"/>
                </a:solidFill>
                <a:latin typeface="Arial"/>
                <a:ea typeface="Arial"/>
              </a:rPr>
              <a:t>(Женева, Монтрё,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400" b="1">
                <a:solidFill>
                  <a:srgbClr val="1F497D"/>
                </a:solidFill>
                <a:latin typeface="Arial"/>
                <a:ea typeface="Arial"/>
              </a:rPr>
              <a:t> Барселона, Мюнхен)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319" name="CustomShape 2"/>
          <p:cNvSpPr/>
          <p:nvPr/>
        </p:nvSpPr>
        <p:spPr>
          <a:xfrm>
            <a:off x="-2668320" y="4363920"/>
            <a:ext cx="2007360" cy="515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ru-RU" sz="1400" b="1">
                <a:solidFill>
                  <a:srgbClr val="1F497D"/>
                </a:solidFill>
                <a:latin typeface="Arial"/>
                <a:ea typeface="Arial"/>
              </a:rPr>
              <a:t>North Park University</a:t>
            </a:r>
            <a:endParaRPr/>
          </a:p>
          <a:p>
            <a:pPr algn="r">
              <a:lnSpc>
                <a:spcPct val="100000"/>
              </a:lnSpc>
            </a:pPr>
            <a:r>
              <a:rPr lang="ru-RU" sz="1400" b="1">
                <a:solidFill>
                  <a:srgbClr val="1F497D"/>
                </a:solidFill>
                <a:latin typeface="Arial"/>
                <a:ea typeface="Arial"/>
              </a:rPr>
              <a:t>(Чикаго, США)</a:t>
            </a:r>
            <a:endParaRPr/>
          </a:p>
        </p:txBody>
      </p:sp>
      <p:pic>
        <p:nvPicPr>
          <p:cNvPr id="320" name="Shape 308"/>
          <p:cNvPicPr/>
          <p:nvPr/>
        </p:nvPicPr>
        <p:blipFill>
          <a:blip r:embed="rId5"/>
          <a:stretch>
            <a:fillRect/>
          </a:stretch>
        </p:blipFill>
        <p:spPr>
          <a:xfrm>
            <a:off x="8574120" y="0"/>
            <a:ext cx="3905640" cy="1339560"/>
          </a:xfrm>
          <a:prstGeom prst="rect">
            <a:avLst/>
          </a:prstGeom>
          <a:ln>
            <a:noFill/>
          </a:ln>
        </p:spPr>
      </p:pic>
      <p:pic>
        <p:nvPicPr>
          <p:cNvPr id="321" name="Shape 309"/>
          <p:cNvPicPr/>
          <p:nvPr/>
        </p:nvPicPr>
        <p:blipFill>
          <a:blip r:embed="rId6"/>
          <a:stretch>
            <a:fillRect/>
          </a:stretch>
        </p:blipFill>
        <p:spPr>
          <a:xfrm>
            <a:off x="-214560" y="2387160"/>
            <a:ext cx="3333600" cy="2498760"/>
          </a:xfrm>
          <a:prstGeom prst="rect">
            <a:avLst/>
          </a:prstGeom>
          <a:ln>
            <a:noFill/>
          </a:ln>
        </p:spPr>
      </p:pic>
      <p:pic>
        <p:nvPicPr>
          <p:cNvPr id="322" name="Shape 3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59920" y="0"/>
            <a:ext cx="3175560" cy="2381040"/>
          </a:xfrm>
          <a:prstGeom prst="rect">
            <a:avLst/>
          </a:prstGeom>
          <a:ln>
            <a:noFill/>
          </a:ln>
        </p:spPr>
      </p:pic>
      <p:pic>
        <p:nvPicPr>
          <p:cNvPr id="323" name="Shape 311"/>
          <p:cNvPicPr/>
          <p:nvPr/>
        </p:nvPicPr>
        <p:blipFill>
          <a:blip r:embed="rId8"/>
          <a:stretch>
            <a:fillRect/>
          </a:stretch>
        </p:blipFill>
        <p:spPr>
          <a:xfrm>
            <a:off x="3120480" y="2387160"/>
            <a:ext cx="2448360" cy="2498760"/>
          </a:xfrm>
          <a:prstGeom prst="rect">
            <a:avLst/>
          </a:prstGeom>
          <a:ln>
            <a:noFill/>
          </a:ln>
        </p:spPr>
      </p:pic>
      <p:pic>
        <p:nvPicPr>
          <p:cNvPr id="324" name="Shape 312"/>
          <p:cNvPicPr/>
          <p:nvPr/>
        </p:nvPicPr>
        <p:blipFill>
          <a:blip r:embed="rId9"/>
          <a:stretch>
            <a:fillRect/>
          </a:stretch>
        </p:blipFill>
        <p:spPr>
          <a:xfrm>
            <a:off x="5513760" y="2379600"/>
            <a:ext cx="3342960" cy="2506680"/>
          </a:xfrm>
          <a:prstGeom prst="rect">
            <a:avLst/>
          </a:prstGeom>
          <a:ln>
            <a:noFill/>
          </a:ln>
        </p:spPr>
      </p:pic>
      <p:pic>
        <p:nvPicPr>
          <p:cNvPr id="325" name="Shape 313"/>
          <p:cNvPicPr/>
          <p:nvPr/>
        </p:nvPicPr>
        <p:blipFill>
          <a:blip r:embed="rId10"/>
          <a:stretch>
            <a:fillRect/>
          </a:stretch>
        </p:blipFill>
        <p:spPr>
          <a:xfrm>
            <a:off x="8836920" y="1341000"/>
            <a:ext cx="3380400" cy="3545280"/>
          </a:xfrm>
          <a:prstGeom prst="rect">
            <a:avLst/>
          </a:prstGeom>
          <a:ln>
            <a:noFill/>
          </a:ln>
        </p:spPr>
      </p:pic>
      <p:sp>
        <p:nvSpPr>
          <p:cNvPr id="326" name="CustomShape 3"/>
          <p:cNvSpPr/>
          <p:nvPr/>
        </p:nvSpPr>
        <p:spPr>
          <a:xfrm>
            <a:off x="-37440" y="1774080"/>
            <a:ext cx="5521320" cy="120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327" name="CustomShape 4"/>
          <p:cNvSpPr/>
          <p:nvPr/>
        </p:nvSpPr>
        <p:spPr>
          <a:xfrm>
            <a:off x="7920" y="1900440"/>
            <a:ext cx="5598000" cy="136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2F5597"/>
                </a:solidFill>
                <a:latin typeface="Cambria"/>
                <a:ea typeface="Cambria"/>
              </a:rPr>
              <a:t>Программы двух дипломов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2F5597"/>
                </a:solidFill>
                <a:latin typeface="Cambria"/>
                <a:ea typeface="Cambria"/>
              </a:rPr>
              <a:t>Зарубежные стажировки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Shape 320"/>
          <p:cNvPicPr/>
          <p:nvPr/>
        </p:nvPicPr>
        <p:blipFill>
          <a:blip r:embed="rId2"/>
          <a:stretch>
            <a:fillRect/>
          </a:stretch>
        </p:blipFill>
        <p:spPr>
          <a:xfrm>
            <a:off x="-609480" y="0"/>
            <a:ext cx="13366080" cy="6874560"/>
          </a:xfrm>
          <a:prstGeom prst="rect">
            <a:avLst/>
          </a:prstGeom>
          <a:ln>
            <a:noFill/>
          </a:ln>
        </p:spPr>
      </p:pic>
      <p:sp>
        <p:nvSpPr>
          <p:cNvPr id="329" name="CustomShape 1"/>
          <p:cNvSpPr/>
          <p:nvPr/>
        </p:nvSpPr>
        <p:spPr>
          <a:xfrm>
            <a:off x="-609480" y="-394920"/>
            <a:ext cx="13181040" cy="193284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330" name="CustomShape 2"/>
          <p:cNvSpPr/>
          <p:nvPr/>
        </p:nvSpPr>
        <p:spPr>
          <a:xfrm>
            <a:off x="505080" y="459360"/>
            <a:ext cx="5856840" cy="1002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000" b="1">
                <a:solidFill>
                  <a:srgbClr val="2F5597"/>
                </a:solidFill>
                <a:latin typeface="Cambria"/>
                <a:ea typeface="Cambria"/>
              </a:rPr>
              <a:t>АССОЦИАЦИЯ ВЫПУСКНИКОВ</a:t>
            </a:r>
            <a:endParaRPr/>
          </a:p>
        </p:txBody>
      </p:sp>
      <p:sp>
        <p:nvSpPr>
          <p:cNvPr id="331" name="CustomShape 3"/>
          <p:cNvSpPr/>
          <p:nvPr/>
        </p:nvSpPr>
        <p:spPr>
          <a:xfrm>
            <a:off x="504720" y="1253880"/>
            <a:ext cx="5857200" cy="360"/>
          </a:xfrm>
          <a:prstGeom prst="straightConnector1">
            <a:avLst/>
          </a:prstGeom>
          <a:noFill/>
          <a:ln w="34920">
            <a:solidFill>
              <a:srgbClr val="2F5597"/>
            </a:solidFill>
            <a:miter/>
          </a:ln>
        </p:spPr>
      </p:sp>
      <p:pic>
        <p:nvPicPr>
          <p:cNvPr id="332" name="Shape 3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59200" y="102960"/>
            <a:ext cx="688320" cy="711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5957280" y="-28080"/>
            <a:ext cx="4875480" cy="640800"/>
          </a:xfrm>
          <a:prstGeom prst="rect">
            <a:avLst/>
          </a:prstGeom>
          <a:solidFill>
            <a:srgbClr val="181717"/>
          </a:solidFill>
          <a:ln>
            <a:noFill/>
          </a:ln>
        </p:spPr>
      </p:sp>
      <p:pic>
        <p:nvPicPr>
          <p:cNvPr id="188" name="Shape 124"/>
          <p:cNvPicPr/>
          <p:nvPr/>
        </p:nvPicPr>
        <p:blipFill>
          <a:blip r:embed="rId2"/>
          <a:stretch>
            <a:fillRect/>
          </a:stretch>
        </p:blipFill>
        <p:spPr>
          <a:xfrm>
            <a:off x="6480000" y="426960"/>
            <a:ext cx="5711400" cy="6447240"/>
          </a:xfrm>
          <a:prstGeom prst="rect">
            <a:avLst/>
          </a:prstGeom>
          <a:ln>
            <a:noFill/>
          </a:ln>
        </p:spPr>
      </p:pic>
      <p:pic>
        <p:nvPicPr>
          <p:cNvPr id="189" name="Shape 125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080"/>
            <a:ext cx="5374080" cy="6884640"/>
          </a:xfrm>
          <a:prstGeom prst="rect">
            <a:avLst/>
          </a:prstGeom>
          <a:ln>
            <a:noFill/>
          </a:ln>
        </p:spPr>
      </p:pic>
      <p:sp>
        <p:nvSpPr>
          <p:cNvPr id="190" name="CustomShape 2"/>
          <p:cNvSpPr/>
          <p:nvPr/>
        </p:nvSpPr>
        <p:spPr>
          <a:xfrm>
            <a:off x="2880" y="-23760"/>
            <a:ext cx="12190680" cy="96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pic>
        <p:nvPicPr>
          <p:cNvPr id="191" name="Shape 1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59200" y="102960"/>
            <a:ext cx="688320" cy="711360"/>
          </a:xfrm>
          <a:prstGeom prst="rect">
            <a:avLst/>
          </a:prstGeom>
          <a:ln>
            <a:noFill/>
          </a:ln>
        </p:spPr>
      </p:pic>
      <p:sp>
        <p:nvSpPr>
          <p:cNvPr id="192" name="CustomShape 3"/>
          <p:cNvSpPr/>
          <p:nvPr/>
        </p:nvSpPr>
        <p:spPr>
          <a:xfrm>
            <a:off x="-27720" y="144000"/>
            <a:ext cx="11086200" cy="622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500" b="1">
                <a:solidFill>
                  <a:srgbClr val="2F5597"/>
                </a:solidFill>
                <a:latin typeface="Cambria"/>
                <a:ea typeface="Cambria"/>
              </a:rPr>
              <a:t>   Основатели университета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Shape 329"/>
          <p:cNvPicPr/>
          <p:nvPr/>
        </p:nvPicPr>
        <p:blipFill>
          <a:blip r:embed="rId2"/>
          <a:stretch>
            <a:fillRect/>
          </a:stretch>
        </p:blipFill>
        <p:spPr>
          <a:xfrm>
            <a:off x="6814800" y="-24840"/>
            <a:ext cx="3277440" cy="3086640"/>
          </a:xfrm>
          <a:prstGeom prst="rect">
            <a:avLst/>
          </a:prstGeom>
          <a:ln>
            <a:noFill/>
          </a:ln>
        </p:spPr>
      </p:pic>
      <p:pic>
        <p:nvPicPr>
          <p:cNvPr id="334" name="Shape 330"/>
          <p:cNvPicPr/>
          <p:nvPr/>
        </p:nvPicPr>
        <p:blipFill>
          <a:blip r:embed="rId3"/>
          <a:srcRect t="7854"/>
          <a:stretch>
            <a:fillRect/>
          </a:stretch>
        </p:blipFill>
        <p:spPr>
          <a:xfrm>
            <a:off x="2473560" y="3066120"/>
            <a:ext cx="3288600" cy="3807000"/>
          </a:xfrm>
          <a:prstGeom prst="rect">
            <a:avLst/>
          </a:prstGeom>
          <a:ln>
            <a:noFill/>
          </a:ln>
        </p:spPr>
      </p:pic>
      <p:pic>
        <p:nvPicPr>
          <p:cNvPr id="335" name="Shape 33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47520" y="3063960"/>
            <a:ext cx="5319720" cy="3792600"/>
          </a:xfrm>
          <a:prstGeom prst="rect">
            <a:avLst/>
          </a:prstGeom>
          <a:ln>
            <a:noFill/>
          </a:ln>
        </p:spPr>
      </p:pic>
      <p:pic>
        <p:nvPicPr>
          <p:cNvPr id="336" name="Shape 332"/>
          <p:cNvPicPr/>
          <p:nvPr/>
        </p:nvPicPr>
        <p:blipFill>
          <a:blip r:embed="rId5"/>
          <a:stretch>
            <a:fillRect/>
          </a:stretch>
        </p:blipFill>
        <p:spPr>
          <a:xfrm>
            <a:off x="1800" y="3047760"/>
            <a:ext cx="2540880" cy="3808800"/>
          </a:xfrm>
          <a:prstGeom prst="rect">
            <a:avLst/>
          </a:prstGeom>
          <a:ln>
            <a:noFill/>
          </a:ln>
        </p:spPr>
      </p:pic>
      <p:pic>
        <p:nvPicPr>
          <p:cNvPr id="337" name="Shape 333"/>
          <p:cNvPicPr/>
          <p:nvPr/>
        </p:nvPicPr>
        <p:blipFill>
          <a:blip r:embed="rId6"/>
          <a:stretch>
            <a:fillRect/>
          </a:stretch>
        </p:blipFill>
        <p:spPr>
          <a:xfrm>
            <a:off x="9779400" y="-4320"/>
            <a:ext cx="2570400" cy="3067200"/>
          </a:xfrm>
          <a:prstGeom prst="rect">
            <a:avLst/>
          </a:prstGeom>
          <a:ln>
            <a:noFill/>
          </a:ln>
        </p:spPr>
      </p:pic>
      <p:pic>
        <p:nvPicPr>
          <p:cNvPr id="338" name="Shape 334"/>
          <p:cNvPicPr/>
          <p:nvPr/>
        </p:nvPicPr>
        <p:blipFill>
          <a:blip r:embed="rId7"/>
          <a:stretch>
            <a:fillRect/>
          </a:stretch>
        </p:blipFill>
        <p:spPr>
          <a:xfrm>
            <a:off x="5660640" y="3063960"/>
            <a:ext cx="2540160" cy="3810960"/>
          </a:xfrm>
          <a:prstGeom prst="rect">
            <a:avLst/>
          </a:prstGeom>
          <a:ln>
            <a:noFill/>
          </a:ln>
        </p:spPr>
      </p:pic>
      <p:pic>
        <p:nvPicPr>
          <p:cNvPr id="339" name="Shape 33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422080" y="119880"/>
            <a:ext cx="688320" cy="711360"/>
          </a:xfrm>
          <a:prstGeom prst="rect">
            <a:avLst/>
          </a:prstGeom>
          <a:ln>
            <a:noFill/>
          </a:ln>
        </p:spPr>
      </p:pic>
      <p:pic>
        <p:nvPicPr>
          <p:cNvPr id="340" name="Shape 336"/>
          <p:cNvPicPr/>
          <p:nvPr/>
        </p:nvPicPr>
        <p:blipFill>
          <a:blip r:embed="rId9"/>
          <a:stretch>
            <a:fillRect/>
          </a:stretch>
        </p:blipFill>
        <p:spPr>
          <a:xfrm>
            <a:off x="1800" y="-21960"/>
            <a:ext cx="4623840" cy="3084480"/>
          </a:xfrm>
          <a:prstGeom prst="rect">
            <a:avLst/>
          </a:prstGeom>
          <a:ln>
            <a:noFill/>
          </a:ln>
        </p:spPr>
      </p:pic>
      <p:pic>
        <p:nvPicPr>
          <p:cNvPr id="341" name="Shape 337"/>
          <p:cNvPicPr/>
          <p:nvPr/>
        </p:nvPicPr>
        <p:blipFill>
          <a:blip r:embed="rId10"/>
          <a:stretch>
            <a:fillRect/>
          </a:stretch>
        </p:blipFill>
        <p:spPr>
          <a:xfrm>
            <a:off x="5006520" y="-19800"/>
            <a:ext cx="2342880" cy="3083760"/>
          </a:xfrm>
          <a:prstGeom prst="rect">
            <a:avLst/>
          </a:prstGeom>
          <a:ln>
            <a:noFill/>
          </a:ln>
        </p:spPr>
      </p:pic>
      <p:pic>
        <p:nvPicPr>
          <p:cNvPr id="342" name="Shape 338"/>
          <p:cNvPicPr/>
          <p:nvPr/>
        </p:nvPicPr>
        <p:blipFill>
          <a:blip r:embed="rId11"/>
          <a:stretch>
            <a:fillRect/>
          </a:stretch>
        </p:blipFill>
        <p:spPr>
          <a:xfrm>
            <a:off x="2976120" y="-8640"/>
            <a:ext cx="2044440" cy="3071160"/>
          </a:xfrm>
          <a:prstGeom prst="rect">
            <a:avLst/>
          </a:prstGeom>
          <a:ln>
            <a:noFill/>
          </a:ln>
        </p:spPr>
      </p:pic>
      <p:sp>
        <p:nvSpPr>
          <p:cNvPr id="343" name="CustomShape 1"/>
          <p:cNvSpPr/>
          <p:nvPr/>
        </p:nvSpPr>
        <p:spPr>
          <a:xfrm>
            <a:off x="95040" y="5870880"/>
            <a:ext cx="2301480" cy="98568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sp>
      <p:sp>
        <p:nvSpPr>
          <p:cNvPr id="344" name="CustomShape 2"/>
          <p:cNvSpPr/>
          <p:nvPr/>
        </p:nvSpPr>
        <p:spPr>
          <a:xfrm>
            <a:off x="74520" y="5935320"/>
            <a:ext cx="2342880" cy="1001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Максим Степанов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исполнительный директор ВТБ Капитал</a:t>
            </a:r>
            <a:endParaRPr/>
          </a:p>
        </p:txBody>
      </p:sp>
      <p:sp>
        <p:nvSpPr>
          <p:cNvPr id="345" name="CustomShape 3"/>
          <p:cNvSpPr/>
          <p:nvPr/>
        </p:nvSpPr>
        <p:spPr>
          <a:xfrm>
            <a:off x="2934360" y="5893920"/>
            <a:ext cx="2301480" cy="98568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sp>
      <p:sp>
        <p:nvSpPr>
          <p:cNvPr id="346" name="CustomShape 4"/>
          <p:cNvSpPr/>
          <p:nvPr/>
        </p:nvSpPr>
        <p:spPr>
          <a:xfrm>
            <a:off x="2913840" y="6110640"/>
            <a:ext cx="2342880" cy="773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Назым Юсипов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1й зам. префекта ЮАО </a:t>
            </a:r>
            <a:endParaRPr/>
          </a:p>
        </p:txBody>
      </p:sp>
      <p:sp>
        <p:nvSpPr>
          <p:cNvPr id="347" name="CustomShape 5"/>
          <p:cNvSpPr/>
          <p:nvPr/>
        </p:nvSpPr>
        <p:spPr>
          <a:xfrm>
            <a:off x="5792760" y="5870160"/>
            <a:ext cx="2301480" cy="98568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sp>
      <p:sp>
        <p:nvSpPr>
          <p:cNvPr id="348" name="CustomShape 6"/>
          <p:cNvSpPr/>
          <p:nvPr/>
        </p:nvSpPr>
        <p:spPr>
          <a:xfrm>
            <a:off x="5772240" y="5935320"/>
            <a:ext cx="2342880" cy="1001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Александр Найданов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1й зам. префекта ЮВАО </a:t>
            </a:r>
            <a:endParaRPr/>
          </a:p>
        </p:txBody>
      </p:sp>
      <p:sp>
        <p:nvSpPr>
          <p:cNvPr id="349" name="CustomShape 7"/>
          <p:cNvSpPr/>
          <p:nvPr/>
        </p:nvSpPr>
        <p:spPr>
          <a:xfrm>
            <a:off x="9203040" y="5869800"/>
            <a:ext cx="2301480" cy="98568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sp>
      <p:sp>
        <p:nvSpPr>
          <p:cNvPr id="350" name="CustomShape 8"/>
          <p:cNvSpPr/>
          <p:nvPr/>
        </p:nvSpPr>
        <p:spPr>
          <a:xfrm>
            <a:off x="9182520" y="5935320"/>
            <a:ext cx="2342880" cy="774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Владислав Сурков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помощник 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Президента РФ</a:t>
            </a:r>
            <a:endParaRPr/>
          </a:p>
        </p:txBody>
      </p:sp>
      <p:sp>
        <p:nvSpPr>
          <p:cNvPr id="351" name="CustomShape 9"/>
          <p:cNvSpPr/>
          <p:nvPr/>
        </p:nvSpPr>
        <p:spPr>
          <a:xfrm>
            <a:off x="232560" y="2081880"/>
            <a:ext cx="2512080" cy="98568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sp>
      <p:sp>
        <p:nvSpPr>
          <p:cNvPr id="352" name="CustomShape 10"/>
          <p:cNvSpPr/>
          <p:nvPr/>
        </p:nvSpPr>
        <p:spPr>
          <a:xfrm>
            <a:off x="203760" y="2167200"/>
            <a:ext cx="2543760" cy="1001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Нобель Арустамян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Зам. главного редактора СпортFM, НТВ Плюс</a:t>
            </a:r>
            <a:endParaRPr/>
          </a:p>
        </p:txBody>
      </p:sp>
      <p:sp>
        <p:nvSpPr>
          <p:cNvPr id="353" name="CustomShape 11"/>
          <p:cNvSpPr/>
          <p:nvPr/>
        </p:nvSpPr>
        <p:spPr>
          <a:xfrm>
            <a:off x="3001680" y="2077560"/>
            <a:ext cx="1965960" cy="98568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sp>
      <p:sp>
        <p:nvSpPr>
          <p:cNvPr id="354" name="CustomShape 12"/>
          <p:cNvSpPr/>
          <p:nvPr/>
        </p:nvSpPr>
        <p:spPr>
          <a:xfrm>
            <a:off x="2981160" y="2142000"/>
            <a:ext cx="2001240" cy="1229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Ирина Авруцкая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CEO Like4Like PC,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автор бестселлеров</a:t>
            </a:r>
            <a:endParaRPr/>
          </a:p>
        </p:txBody>
      </p:sp>
      <p:sp>
        <p:nvSpPr>
          <p:cNvPr id="355" name="CustomShape 13"/>
          <p:cNvSpPr/>
          <p:nvPr/>
        </p:nvSpPr>
        <p:spPr>
          <a:xfrm>
            <a:off x="5027040" y="2075400"/>
            <a:ext cx="2301480" cy="98568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sp>
      <p:sp>
        <p:nvSpPr>
          <p:cNvPr id="356" name="CustomShape 14"/>
          <p:cNvSpPr/>
          <p:nvPr/>
        </p:nvSpPr>
        <p:spPr>
          <a:xfrm>
            <a:off x="5006520" y="2139840"/>
            <a:ext cx="2342880" cy="774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Андрей Сливченко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Вице-президент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ОАО «Мечел»</a:t>
            </a:r>
            <a:endParaRPr/>
          </a:p>
        </p:txBody>
      </p:sp>
      <p:sp>
        <p:nvSpPr>
          <p:cNvPr id="357" name="CustomShape 15"/>
          <p:cNvSpPr/>
          <p:nvPr/>
        </p:nvSpPr>
        <p:spPr>
          <a:xfrm>
            <a:off x="7418880" y="2081880"/>
            <a:ext cx="2301480" cy="98568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sp>
      <p:sp>
        <p:nvSpPr>
          <p:cNvPr id="358" name="CustomShape 16"/>
          <p:cNvSpPr/>
          <p:nvPr/>
        </p:nvSpPr>
        <p:spPr>
          <a:xfrm>
            <a:off x="7398000" y="2265120"/>
            <a:ext cx="2342880" cy="773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Мария Бергельсон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CEO Sunday Up Market</a:t>
            </a:r>
            <a:endParaRPr/>
          </a:p>
        </p:txBody>
      </p:sp>
      <p:sp>
        <p:nvSpPr>
          <p:cNvPr id="359" name="CustomShape 17"/>
          <p:cNvSpPr/>
          <p:nvPr/>
        </p:nvSpPr>
        <p:spPr>
          <a:xfrm>
            <a:off x="9821160" y="2085120"/>
            <a:ext cx="2301480" cy="98568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sp>
      <p:sp>
        <p:nvSpPr>
          <p:cNvPr id="360" name="CustomShape 18"/>
          <p:cNvSpPr/>
          <p:nvPr/>
        </p:nvSpPr>
        <p:spPr>
          <a:xfrm>
            <a:off x="9800640" y="2250720"/>
            <a:ext cx="2342880" cy="545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Алексей Сиднев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CEO Senior Group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Shape 361"/>
          <p:cNvPicPr/>
          <p:nvPr/>
        </p:nvPicPr>
        <p:blipFill>
          <a:blip r:embed="rId2"/>
          <a:stretch>
            <a:fillRect/>
          </a:stretch>
        </p:blipFill>
        <p:spPr>
          <a:xfrm>
            <a:off x="5707800" y="-8640"/>
            <a:ext cx="2807280" cy="2807280"/>
          </a:xfrm>
          <a:prstGeom prst="rect">
            <a:avLst/>
          </a:prstGeom>
          <a:ln>
            <a:noFill/>
          </a:ln>
        </p:spPr>
      </p:pic>
      <p:pic>
        <p:nvPicPr>
          <p:cNvPr id="362" name="Shape 362"/>
          <p:cNvPicPr/>
          <p:nvPr/>
        </p:nvPicPr>
        <p:blipFill>
          <a:blip r:embed="rId3"/>
          <a:stretch>
            <a:fillRect/>
          </a:stretch>
        </p:blipFill>
        <p:spPr>
          <a:xfrm>
            <a:off x="1824480" y="-20880"/>
            <a:ext cx="2126160" cy="2835360"/>
          </a:xfrm>
          <a:prstGeom prst="rect">
            <a:avLst/>
          </a:prstGeom>
          <a:ln>
            <a:noFill/>
          </a:ln>
        </p:spPr>
      </p:pic>
      <p:pic>
        <p:nvPicPr>
          <p:cNvPr id="363" name="Shape 363"/>
          <p:cNvPicPr/>
          <p:nvPr/>
        </p:nvPicPr>
        <p:blipFill>
          <a:blip r:embed="rId4"/>
          <a:srcRect l="-5376918" r="-5587540"/>
          <a:stretch>
            <a:fillRect/>
          </a:stretch>
        </p:blipFill>
        <p:spPr>
          <a:xfrm>
            <a:off x="3856320" y="0"/>
            <a:ext cx="1985400" cy="2807280"/>
          </a:xfrm>
          <a:prstGeom prst="rect">
            <a:avLst/>
          </a:prstGeom>
          <a:ln>
            <a:noFill/>
          </a:ln>
        </p:spPr>
      </p:pic>
      <p:pic>
        <p:nvPicPr>
          <p:cNvPr id="364" name="Shape 364"/>
          <p:cNvPicPr/>
          <p:nvPr/>
        </p:nvPicPr>
        <p:blipFill>
          <a:blip r:embed="rId5"/>
          <a:stretch>
            <a:fillRect/>
          </a:stretch>
        </p:blipFill>
        <p:spPr>
          <a:xfrm>
            <a:off x="8476560" y="-18720"/>
            <a:ext cx="2123640" cy="3186000"/>
          </a:xfrm>
          <a:prstGeom prst="rect">
            <a:avLst/>
          </a:prstGeom>
          <a:ln>
            <a:noFill/>
          </a:ln>
        </p:spPr>
      </p:pic>
      <p:pic>
        <p:nvPicPr>
          <p:cNvPr id="365" name="Shape 36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08000" y="2810160"/>
            <a:ext cx="3798360" cy="4046400"/>
          </a:xfrm>
          <a:prstGeom prst="rect">
            <a:avLst/>
          </a:prstGeom>
          <a:ln>
            <a:noFill/>
          </a:ln>
        </p:spPr>
      </p:pic>
      <p:pic>
        <p:nvPicPr>
          <p:cNvPr id="366" name="Shape 366"/>
          <p:cNvPicPr/>
          <p:nvPr/>
        </p:nvPicPr>
        <p:blipFill>
          <a:blip r:embed="rId7"/>
          <a:srcRect l="105350" b="2714437"/>
          <a:stretch>
            <a:fillRect/>
          </a:stretch>
        </p:blipFill>
        <p:spPr>
          <a:xfrm>
            <a:off x="8951400" y="2810160"/>
            <a:ext cx="3238920" cy="4056840"/>
          </a:xfrm>
          <a:prstGeom prst="rect">
            <a:avLst/>
          </a:prstGeom>
          <a:ln>
            <a:noFill/>
          </a:ln>
        </p:spPr>
      </p:pic>
      <p:pic>
        <p:nvPicPr>
          <p:cNvPr id="367" name="Shape 367"/>
          <p:cNvPicPr/>
          <p:nvPr/>
        </p:nvPicPr>
        <p:blipFill>
          <a:blip r:embed="rId8"/>
          <a:stretch>
            <a:fillRect/>
          </a:stretch>
        </p:blipFill>
        <p:spPr>
          <a:xfrm>
            <a:off x="0" y="2814840"/>
            <a:ext cx="2950200" cy="4041720"/>
          </a:xfrm>
          <a:prstGeom prst="rect">
            <a:avLst/>
          </a:prstGeom>
          <a:ln>
            <a:noFill/>
          </a:ln>
        </p:spPr>
      </p:pic>
      <p:pic>
        <p:nvPicPr>
          <p:cNvPr id="368" name="Shape 368"/>
          <p:cNvPicPr/>
          <p:nvPr/>
        </p:nvPicPr>
        <p:blipFill>
          <a:blip r:embed="rId9"/>
          <a:stretch>
            <a:fillRect/>
          </a:stretch>
        </p:blipFill>
        <p:spPr>
          <a:xfrm>
            <a:off x="2951640" y="2810160"/>
            <a:ext cx="3034440" cy="4046400"/>
          </a:xfrm>
          <a:prstGeom prst="rect">
            <a:avLst/>
          </a:prstGeom>
          <a:ln>
            <a:noFill/>
          </a:ln>
        </p:spPr>
      </p:pic>
      <p:pic>
        <p:nvPicPr>
          <p:cNvPr id="369" name="Shape 369"/>
          <p:cNvPicPr/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829520" cy="2439720"/>
          </a:xfrm>
          <a:prstGeom prst="rect">
            <a:avLst/>
          </a:prstGeom>
          <a:ln>
            <a:noFill/>
          </a:ln>
        </p:spPr>
      </p:pic>
      <p:sp>
        <p:nvSpPr>
          <p:cNvPr id="370" name="CustomShape 1"/>
          <p:cNvSpPr/>
          <p:nvPr/>
        </p:nvSpPr>
        <p:spPr>
          <a:xfrm>
            <a:off x="0" y="2441160"/>
            <a:ext cx="1823040" cy="36756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sp>
      <p:pic>
        <p:nvPicPr>
          <p:cNvPr id="371" name="Shape 371"/>
          <p:cNvPicPr/>
          <p:nvPr/>
        </p:nvPicPr>
        <p:blipFill>
          <a:blip r:embed="rId11"/>
          <a:stretch>
            <a:fillRect/>
          </a:stretch>
        </p:blipFill>
        <p:spPr>
          <a:xfrm>
            <a:off x="10361520" y="-3240"/>
            <a:ext cx="1835280" cy="2442960"/>
          </a:xfrm>
          <a:prstGeom prst="rect">
            <a:avLst/>
          </a:prstGeom>
          <a:ln>
            <a:noFill/>
          </a:ln>
        </p:spPr>
      </p:pic>
      <p:sp>
        <p:nvSpPr>
          <p:cNvPr id="372" name="CustomShape 2"/>
          <p:cNvSpPr/>
          <p:nvPr/>
        </p:nvSpPr>
        <p:spPr>
          <a:xfrm>
            <a:off x="10367640" y="2441160"/>
            <a:ext cx="1823040" cy="390960"/>
          </a:xfrm>
          <a:prstGeom prst="rect">
            <a:avLst/>
          </a:prstGeom>
          <a:solidFill>
            <a:srgbClr val="0D0D0D"/>
          </a:solidFill>
          <a:ln>
            <a:noFill/>
          </a:ln>
        </p:spPr>
      </p:sp>
      <p:sp>
        <p:nvSpPr>
          <p:cNvPr id="373" name="CustomShape 3"/>
          <p:cNvSpPr/>
          <p:nvPr/>
        </p:nvSpPr>
        <p:spPr>
          <a:xfrm>
            <a:off x="194400" y="5870880"/>
            <a:ext cx="2521800" cy="98568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sp>
      <p:sp>
        <p:nvSpPr>
          <p:cNvPr id="374" name="CustomShape 4"/>
          <p:cNvSpPr/>
          <p:nvPr/>
        </p:nvSpPr>
        <p:spPr>
          <a:xfrm>
            <a:off x="169920" y="5945400"/>
            <a:ext cx="2542320" cy="1001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Сергей Хотимский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управляющий директор ИКБ «СОВКОМБАНК»</a:t>
            </a:r>
            <a:endParaRPr/>
          </a:p>
        </p:txBody>
      </p:sp>
      <p:sp>
        <p:nvSpPr>
          <p:cNvPr id="375" name="CustomShape 5"/>
          <p:cNvSpPr/>
          <p:nvPr/>
        </p:nvSpPr>
        <p:spPr>
          <a:xfrm>
            <a:off x="3310200" y="5880960"/>
            <a:ext cx="2301480" cy="98568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sp>
      <p:sp>
        <p:nvSpPr>
          <p:cNvPr id="376" name="CustomShape 6"/>
          <p:cNvSpPr/>
          <p:nvPr/>
        </p:nvSpPr>
        <p:spPr>
          <a:xfrm>
            <a:off x="3289320" y="5945400"/>
            <a:ext cx="2342880" cy="1001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Антон Лаврентьев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предприниматель, телеведущий, актер</a:t>
            </a:r>
            <a:endParaRPr/>
          </a:p>
        </p:txBody>
      </p:sp>
      <p:sp>
        <p:nvSpPr>
          <p:cNvPr id="377" name="CustomShape 7"/>
          <p:cNvSpPr/>
          <p:nvPr/>
        </p:nvSpPr>
        <p:spPr>
          <a:xfrm>
            <a:off x="6296400" y="5870880"/>
            <a:ext cx="2301480" cy="98568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sp>
      <p:sp>
        <p:nvSpPr>
          <p:cNvPr id="378" name="CustomShape 8"/>
          <p:cNvSpPr/>
          <p:nvPr/>
        </p:nvSpPr>
        <p:spPr>
          <a:xfrm>
            <a:off x="6275520" y="5935320"/>
            <a:ext cx="2342880" cy="1001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Денис Абакумов,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управляющий партнер BRIGHT GROUP</a:t>
            </a:r>
            <a:endParaRPr/>
          </a:p>
        </p:txBody>
      </p:sp>
      <p:sp>
        <p:nvSpPr>
          <p:cNvPr id="379" name="CustomShape 9"/>
          <p:cNvSpPr/>
          <p:nvPr/>
        </p:nvSpPr>
        <p:spPr>
          <a:xfrm>
            <a:off x="9445680" y="5870880"/>
            <a:ext cx="2301480" cy="98568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sp>
      <p:sp>
        <p:nvSpPr>
          <p:cNvPr id="380" name="CustomShape 10"/>
          <p:cNvSpPr/>
          <p:nvPr/>
        </p:nvSpPr>
        <p:spPr>
          <a:xfrm>
            <a:off x="9425160" y="5935320"/>
            <a:ext cx="2437560" cy="773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Николай Перевозчиков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CEO Bonnie&amp;Slide</a:t>
            </a:r>
            <a:endParaRPr/>
          </a:p>
        </p:txBody>
      </p:sp>
      <p:sp>
        <p:nvSpPr>
          <p:cNvPr id="381" name="CustomShape 11"/>
          <p:cNvSpPr/>
          <p:nvPr/>
        </p:nvSpPr>
        <p:spPr>
          <a:xfrm>
            <a:off x="0" y="1901160"/>
            <a:ext cx="12190680" cy="90432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sp>
      <p:sp>
        <p:nvSpPr>
          <p:cNvPr id="382" name="CustomShape 12"/>
          <p:cNvSpPr/>
          <p:nvPr/>
        </p:nvSpPr>
        <p:spPr>
          <a:xfrm>
            <a:off x="-114480" y="1945440"/>
            <a:ext cx="2051640" cy="774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Кирилл Болтаев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Продюсер «ServerProFilm»</a:t>
            </a:r>
            <a:endParaRPr/>
          </a:p>
        </p:txBody>
      </p:sp>
      <p:sp>
        <p:nvSpPr>
          <p:cNvPr id="383" name="CustomShape 13"/>
          <p:cNvSpPr/>
          <p:nvPr/>
        </p:nvSpPr>
        <p:spPr>
          <a:xfrm>
            <a:off x="1586880" y="1830240"/>
            <a:ext cx="2547360" cy="1002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Михаил Ромахин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Зам. начальника управления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Москомстройинвест</a:t>
            </a:r>
            <a:endParaRPr/>
          </a:p>
        </p:txBody>
      </p:sp>
      <p:sp>
        <p:nvSpPr>
          <p:cNvPr id="384" name="CustomShape 14"/>
          <p:cNvSpPr/>
          <p:nvPr/>
        </p:nvSpPr>
        <p:spPr>
          <a:xfrm>
            <a:off x="3579840" y="2061000"/>
            <a:ext cx="2547360" cy="545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Ирина Кудряшова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CBDO Captricity</a:t>
            </a:r>
            <a:endParaRPr/>
          </a:p>
        </p:txBody>
      </p:sp>
      <p:sp>
        <p:nvSpPr>
          <p:cNvPr id="385" name="CustomShape 15"/>
          <p:cNvSpPr/>
          <p:nvPr/>
        </p:nvSpPr>
        <p:spPr>
          <a:xfrm>
            <a:off x="5830200" y="1961640"/>
            <a:ext cx="2547360" cy="1001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Андрей Донов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Начальник управления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AdWatch Isobar</a:t>
            </a:r>
            <a:endParaRPr/>
          </a:p>
        </p:txBody>
      </p:sp>
      <p:sp>
        <p:nvSpPr>
          <p:cNvPr id="386" name="CustomShape 16"/>
          <p:cNvSpPr/>
          <p:nvPr/>
        </p:nvSpPr>
        <p:spPr>
          <a:xfrm>
            <a:off x="8095680" y="1945440"/>
            <a:ext cx="2547360" cy="774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Майя Цзо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Режиссер ,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 продюсер</a:t>
            </a:r>
            <a:endParaRPr/>
          </a:p>
        </p:txBody>
      </p:sp>
      <p:sp>
        <p:nvSpPr>
          <p:cNvPr id="387" name="CustomShape 17"/>
          <p:cNvSpPr/>
          <p:nvPr/>
        </p:nvSpPr>
        <p:spPr>
          <a:xfrm>
            <a:off x="9593280" y="1880280"/>
            <a:ext cx="2547360" cy="1001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Доновский Петр </a:t>
            </a:r>
            <a:endParaRPr/>
          </a:p>
          <a:p>
            <a:pPr algn="r">
              <a:lnSpc>
                <a:spcPct val="100000"/>
              </a:lnSpc>
            </a:pPr>
            <a:r>
              <a:rPr lang="ru-RU" sz="1500" b="1">
                <a:solidFill>
                  <a:srgbClr val="FFFFFF"/>
                </a:solidFill>
                <a:latin typeface="Cambria"/>
                <a:ea typeface="Cambria"/>
              </a:rPr>
              <a:t>Исполнительный директорAD Medicine 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609480" y="273600"/>
            <a:ext cx="10971720" cy="1144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4000" b="1">
                <a:latin typeface="Arial"/>
              </a:rPr>
              <a:t>Как поступить?</a:t>
            </a:r>
            <a:endParaRPr/>
          </a:p>
        </p:txBody>
      </p:sp>
      <p:sp>
        <p:nvSpPr>
          <p:cNvPr id="389" name="CustomShape 2"/>
          <p:cNvSpPr/>
          <p:nvPr/>
        </p:nvSpPr>
        <p:spPr>
          <a:xfrm>
            <a:off x="648000" y="1656000"/>
            <a:ext cx="5353560" cy="5039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 sz="3600" b="1">
                <a:latin typeface="Arial"/>
              </a:rPr>
              <a:t>Олимпиады</a:t>
            </a:r>
            <a:r>
              <a:rPr lang="ru-RU" sz="3600">
                <a:latin typeface="Arial"/>
              </a:rPr>
              <a:t>                  </a:t>
            </a:r>
            <a:endParaRPr/>
          </a:p>
          <a:p>
            <a:pPr>
              <a:lnSpc>
                <a:spcPct val="100000"/>
              </a:lnSpc>
            </a:pPr>
            <a:r>
              <a:rPr lang="ru-RU" sz="3600">
                <a:latin typeface="Arial"/>
              </a:rPr>
              <a:t>2 этапа:</a:t>
            </a:r>
            <a:endParaRPr/>
          </a:p>
          <a:p>
            <a:pPr>
              <a:lnSpc>
                <a:spcPct val="100000"/>
              </a:lnSpc>
            </a:pPr>
            <a:r>
              <a:rPr lang="ru-RU" sz="3600">
                <a:latin typeface="Arial"/>
              </a:rPr>
              <a:t>   Онлайн тестирование      на базе школы</a:t>
            </a:r>
            <a:endParaRPr/>
          </a:p>
          <a:p>
            <a:pPr>
              <a:lnSpc>
                <a:spcPct val="100000"/>
              </a:lnSpc>
            </a:pPr>
            <a:r>
              <a:rPr lang="ru-RU" sz="3600">
                <a:latin typeface="Arial"/>
              </a:rPr>
              <a:t>   Очное тестирование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 sz="3600">
                <a:latin typeface="Arial"/>
              </a:rPr>
              <a:t>Регистрация у администрации школы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 sz="3600">
                <a:latin typeface="Arial"/>
              </a:rPr>
              <a:t>    </a:t>
            </a:r>
            <a:endParaRPr/>
          </a:p>
        </p:txBody>
      </p:sp>
      <p:sp>
        <p:nvSpPr>
          <p:cNvPr id="390" name="CustomShape 3"/>
          <p:cNvSpPr/>
          <p:nvPr/>
        </p:nvSpPr>
        <p:spPr>
          <a:xfrm>
            <a:off x="6231960" y="1604520"/>
            <a:ext cx="5353560" cy="4946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 sz="3600" b="1">
                <a:latin typeface="Arial"/>
              </a:rPr>
              <a:t>По результатам ЕГЭ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 sz="3600">
                <a:latin typeface="Arial"/>
              </a:rPr>
              <a:t>Гранты Правительства Москвы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 sz="3600">
                <a:latin typeface="Arial"/>
              </a:rPr>
              <a:t>Внутренние бюджетные места</a:t>
            </a: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 sz="1600" b="1">
                <a:solidFill>
                  <a:srgbClr val="003366"/>
                </a:solidFill>
                <a:latin typeface="Arial"/>
              </a:rPr>
              <a:t>Садуахас Акежан</a:t>
            </a:r>
            <a:endParaRPr/>
          </a:p>
          <a:p>
            <a:pPr algn="r"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 sz="1600">
                <a:solidFill>
                  <a:srgbClr val="003366"/>
                </a:solidFill>
                <a:latin typeface="Arial"/>
              </a:rPr>
              <a:t>8(901) 703-78-19</a:t>
            </a:r>
            <a:endParaRPr/>
          </a:p>
          <a:p>
            <a:pPr algn="r"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 sz="1600">
                <a:solidFill>
                  <a:srgbClr val="003366"/>
                </a:solidFill>
                <a:latin typeface="Arial"/>
              </a:rPr>
              <a:t>asaduahas98@gmail.com</a:t>
            </a: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391" name="Shape 33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00000" y="223920"/>
            <a:ext cx="904320" cy="855360"/>
          </a:xfrm>
          <a:prstGeom prst="rect">
            <a:avLst/>
          </a:prstGeom>
          <a:ln>
            <a:noFill/>
          </a:ln>
        </p:spPr>
      </p:pic>
      <p:pic>
        <p:nvPicPr>
          <p:cNvPr id="392" name="Рисунок 391"/>
          <p:cNvPicPr/>
          <p:nvPr/>
        </p:nvPicPr>
        <p:blipFill>
          <a:blip r:embed="rId4"/>
          <a:stretch>
            <a:fillRect/>
          </a:stretch>
        </p:blipFill>
        <p:spPr>
          <a:xfrm>
            <a:off x="609480" y="216000"/>
            <a:ext cx="901800" cy="1201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CustomShape 1"/>
          <p:cNvSpPr/>
          <p:nvPr/>
        </p:nvSpPr>
        <p:spPr>
          <a:xfrm>
            <a:off x="609480" y="273600"/>
            <a:ext cx="10971720" cy="1144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4000" b="1">
                <a:latin typeface="Arial"/>
              </a:rPr>
              <a:t>Олимпиады</a:t>
            </a:r>
            <a:endParaRPr/>
          </a:p>
        </p:txBody>
      </p:sp>
      <p:sp>
        <p:nvSpPr>
          <p:cNvPr id="394" name="CustomShape 2"/>
          <p:cNvSpPr/>
          <p:nvPr/>
        </p:nvSpPr>
        <p:spPr>
          <a:xfrm>
            <a:off x="609480" y="1604520"/>
            <a:ext cx="5353560" cy="1896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 sz="2800" b="1">
                <a:latin typeface="Arial"/>
              </a:rPr>
              <a:t>Онлайн тестирование</a:t>
            </a:r>
            <a:endParaRPr/>
          </a:p>
        </p:txBody>
      </p:sp>
      <p:sp>
        <p:nvSpPr>
          <p:cNvPr id="395" name="CustomShape 3"/>
          <p:cNvSpPr/>
          <p:nvPr/>
        </p:nvSpPr>
        <p:spPr>
          <a:xfrm>
            <a:off x="609480" y="3682080"/>
            <a:ext cx="5353560" cy="3175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 sz="2800" b="1">
                <a:latin typeface="Arial"/>
              </a:rPr>
              <a:t>Очный этап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396" name="CustomShape 4"/>
          <p:cNvSpPr/>
          <p:nvPr/>
        </p:nvSpPr>
        <p:spPr>
          <a:xfrm>
            <a:off x="6231960" y="1604520"/>
            <a:ext cx="5353560" cy="5018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 sz="3200">
                <a:latin typeface="Arial"/>
              </a:rPr>
              <a:t>1 место — бюджетное место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 sz="3200">
                <a:latin typeface="Arial"/>
              </a:rPr>
              <a:t>2 вторых места- 75% скидка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 sz="3200">
                <a:latin typeface="Arial"/>
              </a:rPr>
              <a:t>3 третьих места- 50% скидка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 sz="3200">
                <a:latin typeface="Arial"/>
              </a:rPr>
              <a:t>4 четвертых места- 25% скидка</a:t>
            </a:r>
            <a:endParaRPr/>
          </a:p>
          <a:p>
            <a:pPr algn="r"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 sz="1500" b="1">
                <a:solidFill>
                  <a:srgbClr val="003366"/>
                </a:solidFill>
                <a:latin typeface="Arial"/>
              </a:rPr>
              <a:t>Садуахас Акежан</a:t>
            </a:r>
            <a:endParaRPr/>
          </a:p>
          <a:p>
            <a:pPr algn="r"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 sz="1500">
                <a:solidFill>
                  <a:srgbClr val="003366"/>
                </a:solidFill>
                <a:latin typeface="Arial"/>
              </a:rPr>
              <a:t>8(901) 703-78-19</a:t>
            </a:r>
            <a:endParaRPr/>
          </a:p>
          <a:p>
            <a:pPr algn="r"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ru-RU" sz="1600">
                <a:solidFill>
                  <a:srgbClr val="003366"/>
                </a:solidFill>
                <a:latin typeface="Arial"/>
              </a:rPr>
              <a:t>asaduahas98@gmail.com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397" name="Рисунок 396"/>
          <p:cNvPicPr/>
          <p:nvPr/>
        </p:nvPicPr>
        <p:blipFill>
          <a:blip r:embed="rId2"/>
          <a:stretch>
            <a:fillRect/>
          </a:stretch>
        </p:blipFill>
        <p:spPr>
          <a:xfrm>
            <a:off x="609480" y="215640"/>
            <a:ext cx="901800" cy="1201680"/>
          </a:xfrm>
          <a:prstGeom prst="rect">
            <a:avLst/>
          </a:prstGeom>
          <a:ln>
            <a:noFill/>
          </a:ln>
        </p:spPr>
      </p:pic>
      <p:pic>
        <p:nvPicPr>
          <p:cNvPr id="398" name="Shape 33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00000" y="223920"/>
            <a:ext cx="904320" cy="855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Shape 392"/>
          <p:cNvPicPr/>
          <p:nvPr/>
        </p:nvPicPr>
        <p:blipFill>
          <a:blip r:embed="rId2"/>
          <a:stretch>
            <a:fillRect/>
          </a:stretch>
        </p:blipFill>
        <p:spPr>
          <a:xfrm>
            <a:off x="609120" y="1802160"/>
            <a:ext cx="5353560" cy="3580200"/>
          </a:xfrm>
          <a:prstGeom prst="rect">
            <a:avLst/>
          </a:prstGeom>
          <a:ln>
            <a:noFill/>
          </a:ln>
        </p:spPr>
      </p:pic>
      <p:sp>
        <p:nvSpPr>
          <p:cNvPr id="400" name="CustomShape 1"/>
          <p:cNvSpPr/>
          <p:nvPr/>
        </p:nvSpPr>
        <p:spPr>
          <a:xfrm>
            <a:off x="0" y="-443520"/>
            <a:ext cx="12190680" cy="810432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01" name="CustomShape 2"/>
          <p:cNvSpPr/>
          <p:nvPr/>
        </p:nvSpPr>
        <p:spPr>
          <a:xfrm>
            <a:off x="2391840" y="3194640"/>
            <a:ext cx="7407000" cy="622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500" b="1">
                <a:solidFill>
                  <a:srgbClr val="2F5597"/>
                </a:solidFill>
                <a:latin typeface="Cambria"/>
                <a:ea typeface="Cambria"/>
              </a:rPr>
              <a:t>Вопросы и предложения</a:t>
            </a:r>
            <a:endParaRPr/>
          </a:p>
        </p:txBody>
      </p:sp>
      <p:sp>
        <p:nvSpPr>
          <p:cNvPr id="402" name="CustomShape 3"/>
          <p:cNvSpPr/>
          <p:nvPr/>
        </p:nvSpPr>
        <p:spPr>
          <a:xfrm>
            <a:off x="1523880" y="1122480"/>
            <a:ext cx="9142560" cy="2386440"/>
          </a:xfrm>
          <a:prstGeom prst="rect">
            <a:avLst/>
          </a:prstGeom>
          <a:noFill/>
          <a:ln>
            <a:noFill/>
          </a:ln>
        </p:spPr>
      </p:sp>
      <p:sp>
        <p:nvSpPr>
          <p:cNvPr id="403" name="CustomShape 4"/>
          <p:cNvSpPr/>
          <p:nvPr/>
        </p:nvSpPr>
        <p:spPr>
          <a:xfrm>
            <a:off x="6231960" y="1604520"/>
            <a:ext cx="5353560" cy="3976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hape 13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676800"/>
            <a:ext cx="12190680" cy="815832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0" y="-676800"/>
            <a:ext cx="6326280" cy="815832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pic>
        <p:nvPicPr>
          <p:cNvPr id="195" name="Shape 13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59200" y="102960"/>
            <a:ext cx="688320" cy="711360"/>
          </a:xfrm>
          <a:prstGeom prst="rect">
            <a:avLst/>
          </a:prstGeom>
          <a:ln>
            <a:noFill/>
          </a:ln>
        </p:spPr>
      </p:pic>
      <p:sp>
        <p:nvSpPr>
          <p:cNvPr id="196" name="CustomShape 2"/>
          <p:cNvSpPr/>
          <p:nvPr/>
        </p:nvSpPr>
        <p:spPr>
          <a:xfrm>
            <a:off x="578880" y="2225880"/>
            <a:ext cx="5363280" cy="5647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3000">
                <a:solidFill>
                  <a:srgbClr val="203864"/>
                </a:solidFill>
                <a:latin typeface="Cambria"/>
                <a:ea typeface="Cambria"/>
              </a:rPr>
              <a:t>Более 2500 студентов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3000">
                <a:solidFill>
                  <a:srgbClr val="203864"/>
                </a:solidFill>
                <a:latin typeface="Cambria"/>
                <a:ea typeface="Cambria"/>
              </a:rPr>
              <a:t>Более 12500 выпускников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3000">
                <a:solidFill>
                  <a:srgbClr val="203864"/>
                </a:solidFill>
                <a:latin typeface="Cambria"/>
                <a:ea typeface="Cambria"/>
              </a:rPr>
              <a:t>13 направлений высшего образования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3000">
                <a:solidFill>
                  <a:srgbClr val="203864"/>
                </a:solidFill>
                <a:latin typeface="Cambria"/>
                <a:ea typeface="Cambria"/>
              </a:rPr>
              <a:t>7 направлений послевузовского образования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3000">
                <a:solidFill>
                  <a:srgbClr val="203864"/>
                </a:solidFill>
                <a:latin typeface="Cambria"/>
                <a:ea typeface="Cambria"/>
              </a:rPr>
              <a:t>350 учебных аудиторий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3000">
                <a:solidFill>
                  <a:srgbClr val="203864"/>
                </a:solidFill>
                <a:latin typeface="Cambria"/>
                <a:ea typeface="Cambria"/>
              </a:rPr>
              <a:t>17 000 м</a:t>
            </a:r>
            <a:r>
              <a:rPr lang="ru-RU" sz="3000" baseline="30000">
                <a:solidFill>
                  <a:srgbClr val="203864"/>
                </a:solidFill>
                <a:latin typeface="Cambria"/>
                <a:ea typeface="Cambria"/>
              </a:rPr>
              <a:t>2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97" name="CustomShape 3"/>
          <p:cNvSpPr/>
          <p:nvPr/>
        </p:nvSpPr>
        <p:spPr>
          <a:xfrm>
            <a:off x="578880" y="169560"/>
            <a:ext cx="5747400" cy="2283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600" b="1">
                <a:solidFill>
                  <a:srgbClr val="203864"/>
                </a:solidFill>
                <a:latin typeface="Cambria"/>
                <a:ea typeface="Cambria"/>
              </a:rPr>
              <a:t>Международный университет в Москве сегодня – это: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hape 142"/>
          <p:cNvPicPr/>
          <p:nvPr/>
        </p:nvPicPr>
        <p:blipFill>
          <a:blip r:embed="rId2"/>
          <a:stretch>
            <a:fillRect/>
          </a:stretch>
        </p:blipFill>
        <p:spPr>
          <a:xfrm>
            <a:off x="6886080" y="2288160"/>
            <a:ext cx="1717920" cy="2233440"/>
          </a:xfrm>
          <a:prstGeom prst="rect">
            <a:avLst/>
          </a:prstGeom>
          <a:ln>
            <a:noFill/>
          </a:ln>
        </p:spPr>
      </p:pic>
      <p:pic>
        <p:nvPicPr>
          <p:cNvPr id="199" name="Shape 143"/>
          <p:cNvPicPr/>
          <p:nvPr/>
        </p:nvPicPr>
        <p:blipFill>
          <a:blip r:embed="rId3"/>
          <a:stretch>
            <a:fillRect/>
          </a:stretch>
        </p:blipFill>
        <p:spPr>
          <a:xfrm>
            <a:off x="10170720" y="2331000"/>
            <a:ext cx="1665720" cy="2208240"/>
          </a:xfrm>
          <a:prstGeom prst="rect">
            <a:avLst/>
          </a:prstGeom>
          <a:ln>
            <a:noFill/>
          </a:ln>
        </p:spPr>
      </p:pic>
      <p:pic>
        <p:nvPicPr>
          <p:cNvPr id="200" name="Shape 144"/>
          <p:cNvPicPr/>
          <p:nvPr/>
        </p:nvPicPr>
        <p:blipFill>
          <a:blip r:embed="rId4"/>
          <a:stretch>
            <a:fillRect/>
          </a:stretch>
        </p:blipFill>
        <p:spPr>
          <a:xfrm>
            <a:off x="8648640" y="189360"/>
            <a:ext cx="1578600" cy="2105640"/>
          </a:xfrm>
          <a:prstGeom prst="rect">
            <a:avLst/>
          </a:prstGeom>
          <a:ln>
            <a:noFill/>
          </a:ln>
        </p:spPr>
      </p:pic>
      <p:pic>
        <p:nvPicPr>
          <p:cNvPr id="201" name="Shape 145"/>
          <p:cNvPicPr/>
          <p:nvPr/>
        </p:nvPicPr>
        <p:blipFill>
          <a:blip r:embed="rId5"/>
          <a:stretch>
            <a:fillRect/>
          </a:stretch>
        </p:blipFill>
        <p:spPr>
          <a:xfrm>
            <a:off x="1847520" y="2280240"/>
            <a:ext cx="1678680" cy="2249640"/>
          </a:xfrm>
          <a:prstGeom prst="rect">
            <a:avLst/>
          </a:prstGeom>
          <a:ln>
            <a:noFill/>
          </a:ln>
        </p:spPr>
      </p:pic>
      <p:pic>
        <p:nvPicPr>
          <p:cNvPr id="202" name="Shape 146"/>
          <p:cNvPicPr/>
          <p:nvPr/>
        </p:nvPicPr>
        <p:blipFill>
          <a:blip r:embed="rId6"/>
          <a:stretch>
            <a:fillRect/>
          </a:stretch>
        </p:blipFill>
        <p:spPr>
          <a:xfrm>
            <a:off x="5207760" y="2298240"/>
            <a:ext cx="1678680" cy="2249640"/>
          </a:xfrm>
          <a:prstGeom prst="rect">
            <a:avLst/>
          </a:prstGeom>
          <a:ln>
            <a:noFill/>
          </a:ln>
        </p:spPr>
      </p:pic>
      <p:pic>
        <p:nvPicPr>
          <p:cNvPr id="203" name="Shape 147"/>
          <p:cNvPicPr/>
          <p:nvPr/>
        </p:nvPicPr>
        <p:blipFill>
          <a:blip r:embed="rId7"/>
          <a:stretch>
            <a:fillRect/>
          </a:stretch>
        </p:blipFill>
        <p:spPr>
          <a:xfrm>
            <a:off x="3607560" y="4550400"/>
            <a:ext cx="1628280" cy="2201040"/>
          </a:xfrm>
          <a:prstGeom prst="rect">
            <a:avLst/>
          </a:prstGeom>
          <a:ln>
            <a:noFill/>
          </a:ln>
        </p:spPr>
      </p:pic>
      <p:pic>
        <p:nvPicPr>
          <p:cNvPr id="204" name="Shape 148"/>
          <p:cNvPicPr/>
          <p:nvPr/>
        </p:nvPicPr>
        <p:blipFill>
          <a:blip r:embed="rId8"/>
          <a:stretch>
            <a:fillRect/>
          </a:stretch>
        </p:blipFill>
        <p:spPr>
          <a:xfrm>
            <a:off x="1945080" y="4551480"/>
            <a:ext cx="1649880" cy="2199960"/>
          </a:xfrm>
          <a:prstGeom prst="rect">
            <a:avLst/>
          </a:prstGeom>
          <a:ln>
            <a:noFill/>
          </a:ln>
        </p:spPr>
      </p:pic>
      <p:pic>
        <p:nvPicPr>
          <p:cNvPr id="205" name="Shape 149"/>
          <p:cNvPicPr/>
          <p:nvPr/>
        </p:nvPicPr>
        <p:blipFill>
          <a:blip r:embed="rId9"/>
          <a:stretch>
            <a:fillRect/>
          </a:stretch>
        </p:blipFill>
        <p:spPr>
          <a:xfrm>
            <a:off x="8510400" y="2296800"/>
            <a:ext cx="1703880" cy="2237400"/>
          </a:xfrm>
          <a:prstGeom prst="rect">
            <a:avLst/>
          </a:prstGeom>
          <a:ln>
            <a:noFill/>
          </a:ln>
        </p:spPr>
      </p:pic>
      <p:pic>
        <p:nvPicPr>
          <p:cNvPr id="206" name="Shape 150"/>
          <p:cNvPicPr/>
          <p:nvPr/>
        </p:nvPicPr>
        <p:blipFill>
          <a:blip r:embed="rId10"/>
          <a:stretch>
            <a:fillRect/>
          </a:stretch>
        </p:blipFill>
        <p:spPr>
          <a:xfrm>
            <a:off x="5235480" y="4531320"/>
            <a:ext cx="1649880" cy="2199960"/>
          </a:xfrm>
          <a:prstGeom prst="rect">
            <a:avLst/>
          </a:prstGeom>
          <a:ln>
            <a:noFill/>
          </a:ln>
        </p:spPr>
      </p:pic>
      <p:pic>
        <p:nvPicPr>
          <p:cNvPr id="207" name="Shape 151"/>
          <p:cNvPicPr/>
          <p:nvPr/>
        </p:nvPicPr>
        <p:blipFill>
          <a:blip r:embed="rId11"/>
          <a:stretch>
            <a:fillRect/>
          </a:stretch>
        </p:blipFill>
        <p:spPr>
          <a:xfrm>
            <a:off x="280080" y="4503960"/>
            <a:ext cx="1650600" cy="2201040"/>
          </a:xfrm>
          <a:prstGeom prst="rect">
            <a:avLst/>
          </a:prstGeom>
          <a:ln>
            <a:noFill/>
          </a:ln>
        </p:spPr>
      </p:pic>
      <p:pic>
        <p:nvPicPr>
          <p:cNvPr id="208" name="Shape 152"/>
          <p:cNvPicPr/>
          <p:nvPr/>
        </p:nvPicPr>
        <p:blipFill>
          <a:blip r:embed="rId12"/>
          <a:stretch>
            <a:fillRect/>
          </a:stretch>
        </p:blipFill>
        <p:spPr>
          <a:xfrm>
            <a:off x="3534480" y="2298240"/>
            <a:ext cx="1675440" cy="2250720"/>
          </a:xfrm>
          <a:prstGeom prst="rect">
            <a:avLst/>
          </a:prstGeom>
          <a:ln>
            <a:noFill/>
          </a:ln>
        </p:spPr>
      </p:pic>
      <p:pic>
        <p:nvPicPr>
          <p:cNvPr id="209" name="Shape 153"/>
          <p:cNvPicPr/>
          <p:nvPr/>
        </p:nvPicPr>
        <p:blipFill>
          <a:blip r:embed="rId13"/>
          <a:stretch>
            <a:fillRect/>
          </a:stretch>
        </p:blipFill>
        <p:spPr>
          <a:xfrm>
            <a:off x="5423400" y="146520"/>
            <a:ext cx="1623600" cy="2150280"/>
          </a:xfrm>
          <a:prstGeom prst="rect">
            <a:avLst/>
          </a:prstGeom>
          <a:ln>
            <a:noFill/>
          </a:ln>
        </p:spPr>
      </p:pic>
      <p:pic>
        <p:nvPicPr>
          <p:cNvPr id="210" name="Shape 154"/>
          <p:cNvPicPr/>
          <p:nvPr/>
        </p:nvPicPr>
        <p:blipFill>
          <a:blip r:embed="rId14"/>
          <a:stretch>
            <a:fillRect/>
          </a:stretch>
        </p:blipFill>
        <p:spPr>
          <a:xfrm>
            <a:off x="3825000" y="146520"/>
            <a:ext cx="1615320" cy="2150280"/>
          </a:xfrm>
          <a:prstGeom prst="rect">
            <a:avLst/>
          </a:prstGeom>
          <a:ln>
            <a:noFill/>
          </a:ln>
        </p:spPr>
      </p:pic>
      <p:pic>
        <p:nvPicPr>
          <p:cNvPr id="211" name="Shape 155"/>
          <p:cNvPicPr/>
          <p:nvPr/>
        </p:nvPicPr>
        <p:blipFill>
          <a:blip r:embed="rId15"/>
          <a:stretch>
            <a:fillRect/>
          </a:stretch>
        </p:blipFill>
        <p:spPr>
          <a:xfrm>
            <a:off x="2177280" y="100800"/>
            <a:ext cx="1646640" cy="2196000"/>
          </a:xfrm>
          <a:prstGeom prst="rect">
            <a:avLst/>
          </a:prstGeom>
          <a:ln>
            <a:noFill/>
          </a:ln>
        </p:spPr>
      </p:pic>
      <p:pic>
        <p:nvPicPr>
          <p:cNvPr id="212" name="Shape 156"/>
          <p:cNvPicPr/>
          <p:nvPr/>
        </p:nvPicPr>
        <p:blipFill>
          <a:blip r:embed="rId16"/>
          <a:stretch>
            <a:fillRect/>
          </a:stretch>
        </p:blipFill>
        <p:spPr>
          <a:xfrm>
            <a:off x="523080" y="136800"/>
            <a:ext cx="1652040" cy="2160000"/>
          </a:xfrm>
          <a:prstGeom prst="rect">
            <a:avLst/>
          </a:prstGeom>
          <a:ln>
            <a:noFill/>
          </a:ln>
        </p:spPr>
      </p:pic>
      <p:pic>
        <p:nvPicPr>
          <p:cNvPr id="213" name="Shape 157"/>
          <p:cNvPicPr/>
          <p:nvPr/>
        </p:nvPicPr>
        <p:blipFill>
          <a:blip r:embed="rId17"/>
          <a:stretch>
            <a:fillRect/>
          </a:stretch>
        </p:blipFill>
        <p:spPr>
          <a:xfrm>
            <a:off x="10197000" y="167040"/>
            <a:ext cx="1460160" cy="2150280"/>
          </a:xfrm>
          <a:prstGeom prst="rect">
            <a:avLst/>
          </a:prstGeom>
          <a:ln>
            <a:noFill/>
          </a:ln>
        </p:spPr>
      </p:pic>
      <p:pic>
        <p:nvPicPr>
          <p:cNvPr id="214" name="Shape 158"/>
          <p:cNvPicPr/>
          <p:nvPr/>
        </p:nvPicPr>
        <p:blipFill>
          <a:blip r:embed="rId18"/>
          <a:stretch>
            <a:fillRect/>
          </a:stretch>
        </p:blipFill>
        <p:spPr>
          <a:xfrm>
            <a:off x="7048440" y="146520"/>
            <a:ext cx="1624320" cy="2150280"/>
          </a:xfrm>
          <a:prstGeom prst="rect">
            <a:avLst/>
          </a:prstGeom>
          <a:ln>
            <a:noFill/>
          </a:ln>
        </p:spPr>
      </p:pic>
      <p:pic>
        <p:nvPicPr>
          <p:cNvPr id="215" name="Shape 159"/>
          <p:cNvPicPr/>
          <p:nvPr/>
        </p:nvPicPr>
        <p:blipFill>
          <a:blip r:embed="rId19"/>
          <a:stretch>
            <a:fillRect/>
          </a:stretch>
        </p:blipFill>
        <p:spPr>
          <a:xfrm>
            <a:off x="215640" y="2301480"/>
            <a:ext cx="1639440" cy="2201040"/>
          </a:xfrm>
          <a:prstGeom prst="rect">
            <a:avLst/>
          </a:prstGeom>
          <a:ln>
            <a:noFill/>
          </a:ln>
        </p:spPr>
      </p:pic>
      <p:pic>
        <p:nvPicPr>
          <p:cNvPr id="216" name="Shape 160"/>
          <p:cNvPicPr/>
          <p:nvPr/>
        </p:nvPicPr>
        <p:blipFill>
          <a:blip r:embed="rId20"/>
          <a:stretch>
            <a:fillRect/>
          </a:stretch>
        </p:blipFill>
        <p:spPr>
          <a:xfrm>
            <a:off x="8513640" y="4523040"/>
            <a:ext cx="1655640" cy="2208240"/>
          </a:xfrm>
          <a:prstGeom prst="rect">
            <a:avLst/>
          </a:prstGeom>
          <a:ln>
            <a:noFill/>
          </a:ln>
        </p:spPr>
      </p:pic>
      <p:sp>
        <p:nvSpPr>
          <p:cNvPr id="217" name="CustomShape 1"/>
          <p:cNvSpPr/>
          <p:nvPr/>
        </p:nvSpPr>
        <p:spPr>
          <a:xfrm>
            <a:off x="-234720" y="-394920"/>
            <a:ext cx="5856840" cy="759384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218" name="CustomShape 2"/>
          <p:cNvSpPr/>
          <p:nvPr/>
        </p:nvSpPr>
        <p:spPr>
          <a:xfrm>
            <a:off x="383760" y="313200"/>
            <a:ext cx="5336280" cy="2223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500" b="1">
                <a:solidFill>
                  <a:srgbClr val="2F5597"/>
                </a:solidFill>
                <a:latin typeface="Cambria"/>
                <a:ea typeface="Cambria"/>
              </a:rPr>
              <a:t>Уникальный профессорско – проподавательский состав</a:t>
            </a:r>
            <a:endParaRPr/>
          </a:p>
        </p:txBody>
      </p:sp>
      <p:sp>
        <p:nvSpPr>
          <p:cNvPr id="219" name="CustomShape 3"/>
          <p:cNvSpPr/>
          <p:nvPr/>
        </p:nvSpPr>
        <p:spPr>
          <a:xfrm>
            <a:off x="383760" y="3311280"/>
            <a:ext cx="5336280" cy="1689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000" b="1">
                <a:solidFill>
                  <a:srgbClr val="2F5597"/>
                </a:solidFill>
                <a:latin typeface="Cambria"/>
                <a:ea typeface="Cambria"/>
              </a:rPr>
              <a:t>Чтобы стать лучшим</a:t>
            </a:r>
            <a:endParaRPr/>
          </a:p>
          <a:p>
            <a:pPr>
              <a:lnSpc>
                <a:spcPct val="100000"/>
              </a:lnSpc>
            </a:pPr>
            <a:r>
              <a:rPr lang="ru-RU" sz="3000" b="1">
                <a:solidFill>
                  <a:srgbClr val="2F5597"/>
                </a:solidFill>
                <a:latin typeface="Cambria"/>
                <a:ea typeface="Cambria"/>
              </a:rPr>
              <a:t>нужно учиться у лучших </a:t>
            </a:r>
            <a:endParaRPr/>
          </a:p>
        </p:txBody>
      </p:sp>
      <p:sp>
        <p:nvSpPr>
          <p:cNvPr id="220" name="CustomShape 4"/>
          <p:cNvSpPr/>
          <p:nvPr/>
        </p:nvSpPr>
        <p:spPr>
          <a:xfrm>
            <a:off x="385920" y="3311280"/>
            <a:ext cx="5063040" cy="360"/>
          </a:xfrm>
          <a:prstGeom prst="straightConnector1">
            <a:avLst/>
          </a:prstGeom>
          <a:noFill/>
          <a:ln w="34920">
            <a:solidFill>
              <a:srgbClr val="2F5597"/>
            </a:solidFill>
            <a:miter/>
          </a:ln>
        </p:spPr>
      </p:sp>
      <p:sp>
        <p:nvSpPr>
          <p:cNvPr id="221" name="CustomShape 5"/>
          <p:cNvSpPr/>
          <p:nvPr/>
        </p:nvSpPr>
        <p:spPr>
          <a:xfrm>
            <a:off x="385920" y="4788000"/>
            <a:ext cx="5063040" cy="360"/>
          </a:xfrm>
          <a:prstGeom prst="straightConnector1">
            <a:avLst/>
          </a:prstGeom>
          <a:noFill/>
          <a:ln w="34920">
            <a:solidFill>
              <a:srgbClr val="2F5597"/>
            </a:solidFill>
            <a:miter/>
          </a:ln>
        </p:spPr>
      </p:sp>
      <p:pic>
        <p:nvPicPr>
          <p:cNvPr id="222" name="Shape 166"/>
          <p:cNvPicPr/>
          <p:nvPr/>
        </p:nvPicPr>
        <p:blipFill>
          <a:blip r:embed="rId21"/>
          <a:stretch>
            <a:fillRect/>
          </a:stretch>
        </p:blipFill>
        <p:spPr>
          <a:xfrm>
            <a:off x="6878160" y="4523040"/>
            <a:ext cx="1655640" cy="2208240"/>
          </a:xfrm>
          <a:prstGeom prst="rect">
            <a:avLst/>
          </a:prstGeom>
          <a:ln>
            <a:noFill/>
          </a:ln>
        </p:spPr>
      </p:pic>
      <p:pic>
        <p:nvPicPr>
          <p:cNvPr id="223" name="Shape 167"/>
          <p:cNvPicPr/>
          <p:nvPr/>
        </p:nvPicPr>
        <p:blipFill>
          <a:blip r:embed="rId22"/>
          <a:stretch>
            <a:fillRect/>
          </a:stretch>
        </p:blipFill>
        <p:spPr>
          <a:xfrm>
            <a:off x="10170720" y="4529520"/>
            <a:ext cx="1647000" cy="2196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172"/>
          <p:cNvPicPr/>
          <p:nvPr/>
        </p:nvPicPr>
        <p:blipFill>
          <a:blip r:embed="rId2"/>
          <a:stretch>
            <a:fillRect/>
          </a:stretch>
        </p:blipFill>
        <p:spPr>
          <a:xfrm>
            <a:off x="-778320" y="2652120"/>
            <a:ext cx="6383160" cy="4242240"/>
          </a:xfrm>
          <a:prstGeom prst="rect">
            <a:avLst/>
          </a:prstGeom>
          <a:ln>
            <a:noFill/>
          </a:ln>
        </p:spPr>
      </p:pic>
      <p:pic>
        <p:nvPicPr>
          <p:cNvPr id="225" name="Shape 173"/>
          <p:cNvPicPr/>
          <p:nvPr/>
        </p:nvPicPr>
        <p:blipFill>
          <a:blip r:embed="rId3"/>
          <a:stretch>
            <a:fillRect/>
          </a:stretch>
        </p:blipFill>
        <p:spPr>
          <a:xfrm>
            <a:off x="9186840" y="-16560"/>
            <a:ext cx="3013920" cy="3978720"/>
          </a:xfrm>
          <a:prstGeom prst="rect">
            <a:avLst/>
          </a:prstGeom>
          <a:ln>
            <a:noFill/>
          </a:ln>
        </p:spPr>
      </p:pic>
      <p:pic>
        <p:nvPicPr>
          <p:cNvPr id="226" name="Shape 174"/>
          <p:cNvPicPr/>
          <p:nvPr/>
        </p:nvPicPr>
        <p:blipFill>
          <a:blip r:embed="rId4"/>
          <a:srcRect t="2011674"/>
          <a:stretch>
            <a:fillRect/>
          </a:stretch>
        </p:blipFill>
        <p:spPr>
          <a:xfrm>
            <a:off x="6655680" y="-73080"/>
            <a:ext cx="2555640" cy="3442320"/>
          </a:xfrm>
          <a:prstGeom prst="rect">
            <a:avLst/>
          </a:prstGeom>
          <a:ln>
            <a:noFill/>
          </a:ln>
        </p:spPr>
      </p:pic>
      <p:pic>
        <p:nvPicPr>
          <p:cNvPr id="227" name="Shape 175"/>
          <p:cNvPicPr/>
          <p:nvPr/>
        </p:nvPicPr>
        <p:blipFill>
          <a:blip r:embed="rId5"/>
          <a:stretch>
            <a:fillRect/>
          </a:stretch>
        </p:blipFill>
        <p:spPr>
          <a:xfrm>
            <a:off x="4737960" y="-73080"/>
            <a:ext cx="1916280" cy="2897280"/>
          </a:xfrm>
          <a:prstGeom prst="rect">
            <a:avLst/>
          </a:prstGeom>
          <a:ln>
            <a:noFill/>
          </a:ln>
        </p:spPr>
      </p:pic>
      <p:pic>
        <p:nvPicPr>
          <p:cNvPr id="228" name="Shape 176"/>
          <p:cNvPicPr/>
          <p:nvPr/>
        </p:nvPicPr>
        <p:blipFill>
          <a:blip r:embed="rId6"/>
          <a:stretch>
            <a:fillRect/>
          </a:stretch>
        </p:blipFill>
        <p:spPr>
          <a:xfrm>
            <a:off x="-147240" y="-45720"/>
            <a:ext cx="2892240" cy="2992320"/>
          </a:xfrm>
          <a:prstGeom prst="rect">
            <a:avLst/>
          </a:prstGeom>
          <a:ln>
            <a:noFill/>
          </a:ln>
        </p:spPr>
      </p:pic>
      <p:pic>
        <p:nvPicPr>
          <p:cNvPr id="229" name="Shape 177"/>
          <p:cNvPicPr/>
          <p:nvPr/>
        </p:nvPicPr>
        <p:blipFill>
          <a:blip r:embed="rId7"/>
          <a:srcRect t="448185"/>
          <a:stretch>
            <a:fillRect/>
          </a:stretch>
        </p:blipFill>
        <p:spPr>
          <a:xfrm>
            <a:off x="2741040" y="-45720"/>
            <a:ext cx="2049120" cy="2865240"/>
          </a:xfrm>
          <a:prstGeom prst="rect">
            <a:avLst/>
          </a:prstGeom>
          <a:ln>
            <a:noFill/>
          </a:ln>
        </p:spPr>
      </p:pic>
      <p:pic>
        <p:nvPicPr>
          <p:cNvPr id="230" name="Shape 17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386440" y="274680"/>
            <a:ext cx="688320" cy="711360"/>
          </a:xfrm>
          <a:prstGeom prst="rect">
            <a:avLst/>
          </a:prstGeom>
          <a:ln>
            <a:noFill/>
          </a:ln>
        </p:spPr>
      </p:pic>
      <p:pic>
        <p:nvPicPr>
          <p:cNvPr id="231" name="Shape 179"/>
          <p:cNvPicPr/>
          <p:nvPr/>
        </p:nvPicPr>
        <p:blipFill>
          <a:blip r:embed="rId9"/>
          <a:stretch>
            <a:fillRect/>
          </a:stretch>
        </p:blipFill>
        <p:spPr>
          <a:xfrm>
            <a:off x="9131760" y="3732480"/>
            <a:ext cx="3124080" cy="3124080"/>
          </a:xfrm>
          <a:prstGeom prst="rect">
            <a:avLst/>
          </a:prstGeom>
          <a:ln>
            <a:noFill/>
          </a:ln>
        </p:spPr>
      </p:pic>
      <p:pic>
        <p:nvPicPr>
          <p:cNvPr id="232" name="Shape 180"/>
          <p:cNvPicPr/>
          <p:nvPr/>
        </p:nvPicPr>
        <p:blipFill>
          <a:blip r:embed="rId10"/>
          <a:stretch>
            <a:fillRect/>
          </a:stretch>
        </p:blipFill>
        <p:spPr>
          <a:xfrm>
            <a:off x="6197400" y="2820960"/>
            <a:ext cx="3020400" cy="4035600"/>
          </a:xfrm>
          <a:prstGeom prst="rect">
            <a:avLst/>
          </a:prstGeom>
          <a:ln>
            <a:noFill/>
          </a:ln>
        </p:spPr>
      </p:pic>
      <p:pic>
        <p:nvPicPr>
          <p:cNvPr id="233" name="Shape 181"/>
          <p:cNvPicPr/>
          <p:nvPr/>
        </p:nvPicPr>
        <p:blipFill>
          <a:blip r:embed="rId11"/>
          <a:stretch>
            <a:fillRect/>
          </a:stretch>
        </p:blipFill>
        <p:spPr>
          <a:xfrm>
            <a:off x="3300120" y="2820960"/>
            <a:ext cx="2929680" cy="4035600"/>
          </a:xfrm>
          <a:prstGeom prst="rect">
            <a:avLst/>
          </a:prstGeom>
          <a:ln>
            <a:noFill/>
          </a:ln>
        </p:spPr>
      </p:pic>
      <p:sp>
        <p:nvSpPr>
          <p:cNvPr id="234" name="CustomShape 1"/>
          <p:cNvSpPr/>
          <p:nvPr/>
        </p:nvSpPr>
        <p:spPr>
          <a:xfrm>
            <a:off x="-92880" y="2035440"/>
            <a:ext cx="4120920" cy="100476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235" name="CustomShape 2"/>
          <p:cNvSpPr/>
          <p:nvPr/>
        </p:nvSpPr>
        <p:spPr>
          <a:xfrm>
            <a:off x="125280" y="2026080"/>
            <a:ext cx="4048920" cy="1459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000" b="1">
                <a:solidFill>
                  <a:srgbClr val="2F5597"/>
                </a:solidFill>
                <a:latin typeface="Cambria"/>
                <a:ea typeface="Cambria"/>
              </a:rPr>
              <a:t>Почетные доктора университета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hape 18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4920" y="1799280"/>
            <a:ext cx="1505160" cy="2259000"/>
          </a:xfrm>
          <a:prstGeom prst="rect">
            <a:avLst/>
          </a:prstGeom>
          <a:ln>
            <a:noFill/>
          </a:ln>
        </p:spPr>
      </p:pic>
      <p:pic>
        <p:nvPicPr>
          <p:cNvPr id="237" name="Shape 189"/>
          <p:cNvPicPr/>
          <p:nvPr/>
        </p:nvPicPr>
        <p:blipFill>
          <a:blip r:embed="rId3"/>
          <a:stretch>
            <a:fillRect/>
          </a:stretch>
        </p:blipFill>
        <p:spPr>
          <a:xfrm>
            <a:off x="3790440" y="1704240"/>
            <a:ext cx="3281760" cy="2471760"/>
          </a:xfrm>
          <a:prstGeom prst="rect">
            <a:avLst/>
          </a:prstGeom>
          <a:ln>
            <a:noFill/>
          </a:ln>
        </p:spPr>
      </p:pic>
      <p:pic>
        <p:nvPicPr>
          <p:cNvPr id="238" name="Shape 19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80" y="-4680"/>
            <a:ext cx="2747880" cy="1832040"/>
          </a:xfrm>
          <a:prstGeom prst="rect">
            <a:avLst/>
          </a:prstGeom>
          <a:ln>
            <a:noFill/>
          </a:ln>
        </p:spPr>
      </p:pic>
      <p:pic>
        <p:nvPicPr>
          <p:cNvPr id="239" name="Shape 191"/>
          <p:cNvPicPr/>
          <p:nvPr/>
        </p:nvPicPr>
        <p:blipFill>
          <a:blip r:embed="rId5"/>
          <a:stretch>
            <a:fillRect/>
          </a:stretch>
        </p:blipFill>
        <p:spPr>
          <a:xfrm>
            <a:off x="10616040" y="0"/>
            <a:ext cx="1573560" cy="2361240"/>
          </a:xfrm>
          <a:prstGeom prst="rect">
            <a:avLst/>
          </a:prstGeom>
          <a:ln>
            <a:noFill/>
          </a:ln>
        </p:spPr>
      </p:pic>
      <p:pic>
        <p:nvPicPr>
          <p:cNvPr id="240" name="Shape 19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046320" y="7507440"/>
            <a:ext cx="688320" cy="711360"/>
          </a:xfrm>
          <a:prstGeom prst="rect">
            <a:avLst/>
          </a:prstGeom>
          <a:ln>
            <a:noFill/>
          </a:ln>
        </p:spPr>
      </p:pic>
      <p:pic>
        <p:nvPicPr>
          <p:cNvPr id="241" name="Shape 19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27040" y="4163400"/>
            <a:ext cx="2230920" cy="1486080"/>
          </a:xfrm>
          <a:prstGeom prst="rect">
            <a:avLst/>
          </a:prstGeom>
          <a:ln>
            <a:noFill/>
          </a:ln>
        </p:spPr>
      </p:pic>
      <p:pic>
        <p:nvPicPr>
          <p:cNvPr id="242" name="Shape 194"/>
          <p:cNvPicPr/>
          <p:nvPr/>
        </p:nvPicPr>
        <p:blipFill>
          <a:blip r:embed="rId8"/>
          <a:stretch>
            <a:fillRect/>
          </a:stretch>
        </p:blipFill>
        <p:spPr>
          <a:xfrm>
            <a:off x="9000" y="1828800"/>
            <a:ext cx="2283840" cy="3429720"/>
          </a:xfrm>
          <a:prstGeom prst="rect">
            <a:avLst/>
          </a:prstGeom>
          <a:ln>
            <a:noFill/>
          </a:ln>
        </p:spPr>
      </p:pic>
      <p:pic>
        <p:nvPicPr>
          <p:cNvPr id="243" name="Shape 195"/>
          <p:cNvPicPr/>
          <p:nvPr/>
        </p:nvPicPr>
        <p:blipFill>
          <a:blip r:embed="rId9"/>
          <a:stretch>
            <a:fillRect/>
          </a:stretch>
        </p:blipFill>
        <p:spPr>
          <a:xfrm>
            <a:off x="7601760" y="12965760"/>
            <a:ext cx="5859000" cy="3903840"/>
          </a:xfrm>
          <a:prstGeom prst="rect">
            <a:avLst/>
          </a:prstGeom>
          <a:ln>
            <a:noFill/>
          </a:ln>
        </p:spPr>
      </p:pic>
      <p:pic>
        <p:nvPicPr>
          <p:cNvPr id="244" name="Shape 19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666640" y="1828800"/>
            <a:ext cx="3522960" cy="2347200"/>
          </a:xfrm>
          <a:prstGeom prst="rect">
            <a:avLst/>
          </a:prstGeom>
          <a:ln>
            <a:noFill/>
          </a:ln>
        </p:spPr>
      </p:pic>
      <p:pic>
        <p:nvPicPr>
          <p:cNvPr id="245" name="Shape 197"/>
          <p:cNvPicPr/>
          <p:nvPr/>
        </p:nvPicPr>
        <p:blipFill>
          <a:blip r:embed="rId11"/>
          <a:stretch>
            <a:fillRect/>
          </a:stretch>
        </p:blipFill>
        <p:spPr>
          <a:xfrm>
            <a:off x="8160840" y="4167000"/>
            <a:ext cx="4029840" cy="2684880"/>
          </a:xfrm>
          <a:prstGeom prst="rect">
            <a:avLst/>
          </a:prstGeom>
          <a:ln>
            <a:noFill/>
          </a:ln>
        </p:spPr>
      </p:pic>
      <p:pic>
        <p:nvPicPr>
          <p:cNvPr id="246" name="Shape 19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399400" y="5655600"/>
            <a:ext cx="1805040" cy="1203120"/>
          </a:xfrm>
          <a:prstGeom prst="rect">
            <a:avLst/>
          </a:prstGeom>
          <a:ln>
            <a:noFill/>
          </a:ln>
        </p:spPr>
      </p:pic>
      <p:pic>
        <p:nvPicPr>
          <p:cNvPr id="247" name="Shape 199"/>
          <p:cNvPicPr/>
          <p:nvPr/>
        </p:nvPicPr>
        <p:blipFill>
          <a:blip r:embed="rId13"/>
          <a:stretch>
            <a:fillRect/>
          </a:stretch>
        </p:blipFill>
        <p:spPr>
          <a:xfrm>
            <a:off x="7077240" y="1799280"/>
            <a:ext cx="1587240" cy="2377080"/>
          </a:xfrm>
          <a:prstGeom prst="rect">
            <a:avLst/>
          </a:prstGeom>
          <a:ln>
            <a:noFill/>
          </a:ln>
        </p:spPr>
      </p:pic>
      <p:pic>
        <p:nvPicPr>
          <p:cNvPr id="248" name="Shape 20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871760" y="0"/>
            <a:ext cx="2742840" cy="1827360"/>
          </a:xfrm>
          <a:prstGeom prst="rect">
            <a:avLst/>
          </a:prstGeom>
          <a:ln>
            <a:noFill/>
          </a:ln>
        </p:spPr>
      </p:pic>
      <p:pic>
        <p:nvPicPr>
          <p:cNvPr id="249" name="Shape 20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127480" y="0"/>
            <a:ext cx="2742840" cy="1827360"/>
          </a:xfrm>
          <a:prstGeom prst="rect">
            <a:avLst/>
          </a:prstGeom>
          <a:ln>
            <a:noFill/>
          </a:ln>
        </p:spPr>
      </p:pic>
      <p:pic>
        <p:nvPicPr>
          <p:cNvPr id="250" name="Shape 20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752280" y="4177440"/>
            <a:ext cx="2209680" cy="1472040"/>
          </a:xfrm>
          <a:prstGeom prst="rect">
            <a:avLst/>
          </a:prstGeom>
          <a:ln>
            <a:noFill/>
          </a:ln>
        </p:spPr>
      </p:pic>
      <p:pic>
        <p:nvPicPr>
          <p:cNvPr id="251" name="Shape 20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294280" y="3407760"/>
            <a:ext cx="1494720" cy="2241720"/>
          </a:xfrm>
          <a:prstGeom prst="rect">
            <a:avLst/>
          </a:prstGeom>
          <a:ln>
            <a:noFill/>
          </a:ln>
        </p:spPr>
      </p:pic>
      <p:pic>
        <p:nvPicPr>
          <p:cNvPr id="252" name="Shape 20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427840" y="0"/>
            <a:ext cx="2698560" cy="1827360"/>
          </a:xfrm>
          <a:prstGeom prst="rect">
            <a:avLst/>
          </a:prstGeom>
          <a:ln>
            <a:noFill/>
          </a:ln>
        </p:spPr>
      </p:pic>
      <p:pic>
        <p:nvPicPr>
          <p:cNvPr id="253" name="Shape 20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0" y="5259960"/>
            <a:ext cx="2386440" cy="1589760"/>
          </a:xfrm>
          <a:prstGeom prst="rect">
            <a:avLst/>
          </a:prstGeom>
          <a:ln>
            <a:noFill/>
          </a:ln>
        </p:spPr>
      </p:pic>
      <p:pic>
        <p:nvPicPr>
          <p:cNvPr id="254" name="Shape 20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206240" y="5655600"/>
            <a:ext cx="1786680" cy="1200960"/>
          </a:xfrm>
          <a:prstGeom prst="rect">
            <a:avLst/>
          </a:prstGeom>
          <a:ln>
            <a:noFill/>
          </a:ln>
        </p:spPr>
      </p:pic>
      <p:pic>
        <p:nvPicPr>
          <p:cNvPr id="255" name="Shape 20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986440" y="5655600"/>
            <a:ext cx="2172960" cy="1196280"/>
          </a:xfrm>
          <a:prstGeom prst="rect">
            <a:avLst/>
          </a:prstGeom>
          <a:ln>
            <a:noFill/>
          </a:ln>
        </p:spPr>
      </p:pic>
      <p:sp>
        <p:nvSpPr>
          <p:cNvPr id="256" name="CustomShape 1"/>
          <p:cNvSpPr/>
          <p:nvPr/>
        </p:nvSpPr>
        <p:spPr>
          <a:xfrm>
            <a:off x="-20520" y="961200"/>
            <a:ext cx="5521320" cy="120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257" name="CustomShape 2"/>
          <p:cNvSpPr/>
          <p:nvPr/>
        </p:nvSpPr>
        <p:spPr>
          <a:xfrm>
            <a:off x="24840" y="1087920"/>
            <a:ext cx="5598000" cy="136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2F5597"/>
                </a:solidFill>
                <a:latin typeface="Cambria"/>
                <a:ea typeface="Cambria"/>
              </a:rPr>
              <a:t>Регулярные актовые открытые лекции и семинары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</Words>
  <PresentationFormat>Произвольный</PresentationFormat>
  <Paragraphs>188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Office Theme</vt:lpstr>
      <vt:lpstr>Office Theme</vt:lpstr>
      <vt:lpstr>Office Theme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Аквариум</cp:lastModifiedBy>
  <cp:revision>1</cp:revision>
  <dcterms:modified xsi:type="dcterms:W3CDTF">2017-01-12T11:37:08Z</dcterms:modified>
</cp:coreProperties>
</file>